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7" r:id="rId2"/>
    <p:sldId id="258" r:id="rId3"/>
    <p:sldId id="261" r:id="rId4"/>
    <p:sldId id="262" r:id="rId5"/>
    <p:sldId id="263" r:id="rId6"/>
    <p:sldId id="294" r:id="rId7"/>
    <p:sldId id="295" r:id="rId8"/>
    <p:sldId id="281" r:id="rId9"/>
    <p:sldId id="311" r:id="rId10"/>
    <p:sldId id="312" r:id="rId11"/>
    <p:sldId id="314" r:id="rId12"/>
    <p:sldId id="300" r:id="rId13"/>
    <p:sldId id="288" r:id="rId14"/>
    <p:sldId id="301" r:id="rId15"/>
    <p:sldId id="302" r:id="rId16"/>
    <p:sldId id="285" r:id="rId17"/>
    <p:sldId id="286" r:id="rId18"/>
    <p:sldId id="303" r:id="rId19"/>
    <p:sldId id="298" r:id="rId20"/>
    <p:sldId id="297" r:id="rId21"/>
    <p:sldId id="304" r:id="rId22"/>
    <p:sldId id="296" r:id="rId23"/>
    <p:sldId id="315" r:id="rId24"/>
    <p:sldId id="275"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764" autoAdjust="0"/>
  </p:normalViewPr>
  <p:slideViewPr>
    <p:cSldViewPr>
      <p:cViewPr varScale="1">
        <p:scale>
          <a:sx n="111" d="100"/>
          <a:sy n="111" d="100"/>
        </p:scale>
        <p:origin x="1614"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F6B417-3154-4AD1-8204-A6676CF00767}" type="datetimeFigureOut">
              <a:rPr lang="en-US" smtClean="0"/>
              <a:pPr/>
              <a:t>10/25/2022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87BA1D-93D1-491C-8015-B308C94AE855}" type="slidenum">
              <a:rPr lang="en-US" smtClean="0"/>
              <a:pPr/>
              <a:t>‹#›</a:t>
            </a:fld>
            <a:endParaRPr lang="en-US" dirty="0"/>
          </a:p>
        </p:txBody>
      </p:sp>
    </p:spTree>
    <p:extLst>
      <p:ext uri="{BB962C8B-B14F-4D97-AF65-F5344CB8AC3E}">
        <p14:creationId xmlns:p14="http://schemas.microsoft.com/office/powerpoint/2010/main" val="1141690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D87BA1D-93D1-491C-8015-B308C94AE855}" type="slidenum">
              <a:rPr lang="en-US" smtClean="0"/>
              <a:pPr/>
              <a:t>5</a:t>
            </a:fld>
            <a:endParaRPr lang="en-US" dirty="0"/>
          </a:p>
        </p:txBody>
      </p:sp>
    </p:spTree>
    <p:extLst>
      <p:ext uri="{BB962C8B-B14F-4D97-AF65-F5344CB8AC3E}">
        <p14:creationId xmlns:p14="http://schemas.microsoft.com/office/powerpoint/2010/main" val="22832711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14E230FF-4A1E-4B6A-9CAE-5D04BBC143D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3AD45FDC-2C7E-410C-AC3B-3B9F1FD8184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8436" name="Slide Number Placeholder 3">
            <a:extLst>
              <a:ext uri="{FF2B5EF4-FFF2-40B4-BE49-F238E27FC236}">
                <a16:creationId xmlns:a16="http://schemas.microsoft.com/office/drawing/2014/main" id="{5ABB84AC-88D9-4662-8B42-C7533FC3EE8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4538" indent="-285750">
              <a:defRPr>
                <a:solidFill>
                  <a:schemeClr val="tx1"/>
                </a:solidFill>
                <a:latin typeface="Calibri" panose="020F0502020204030204" pitchFamily="34" charset="0"/>
              </a:defRPr>
            </a:lvl2pPr>
            <a:lvl3pPr marL="1144588" indent="-228600">
              <a:defRPr>
                <a:solidFill>
                  <a:schemeClr val="tx1"/>
                </a:solidFill>
                <a:latin typeface="Calibri" panose="020F0502020204030204" pitchFamily="34" charset="0"/>
              </a:defRPr>
            </a:lvl3pPr>
            <a:lvl4pPr marL="1603375" indent="-228600">
              <a:defRPr>
                <a:solidFill>
                  <a:schemeClr val="tx1"/>
                </a:solidFill>
                <a:latin typeface="Calibri" panose="020F0502020204030204" pitchFamily="34" charset="0"/>
              </a:defRPr>
            </a:lvl4pPr>
            <a:lvl5pPr marL="2060575" indent="-228600">
              <a:defRPr>
                <a:solidFill>
                  <a:schemeClr val="tx1"/>
                </a:solidFill>
                <a:latin typeface="Calibri" panose="020F0502020204030204" pitchFamily="34" charset="0"/>
              </a:defRPr>
            </a:lvl5pPr>
            <a:lvl6pPr marL="2517775" indent="-228600" defTabSz="457200" eaLnBrk="0" fontAlgn="base" hangingPunct="0">
              <a:spcBef>
                <a:spcPct val="0"/>
              </a:spcBef>
              <a:spcAft>
                <a:spcPct val="0"/>
              </a:spcAft>
              <a:defRPr>
                <a:solidFill>
                  <a:schemeClr val="tx1"/>
                </a:solidFill>
                <a:latin typeface="Calibri" panose="020F0502020204030204" pitchFamily="34" charset="0"/>
              </a:defRPr>
            </a:lvl6pPr>
            <a:lvl7pPr marL="2974975" indent="-228600" defTabSz="457200" eaLnBrk="0" fontAlgn="base" hangingPunct="0">
              <a:spcBef>
                <a:spcPct val="0"/>
              </a:spcBef>
              <a:spcAft>
                <a:spcPct val="0"/>
              </a:spcAft>
              <a:defRPr>
                <a:solidFill>
                  <a:schemeClr val="tx1"/>
                </a:solidFill>
                <a:latin typeface="Calibri" panose="020F0502020204030204" pitchFamily="34" charset="0"/>
              </a:defRPr>
            </a:lvl7pPr>
            <a:lvl8pPr marL="3432175" indent="-228600" defTabSz="457200" eaLnBrk="0" fontAlgn="base" hangingPunct="0">
              <a:spcBef>
                <a:spcPct val="0"/>
              </a:spcBef>
              <a:spcAft>
                <a:spcPct val="0"/>
              </a:spcAft>
              <a:defRPr>
                <a:solidFill>
                  <a:schemeClr val="tx1"/>
                </a:solidFill>
                <a:latin typeface="Calibri" panose="020F0502020204030204" pitchFamily="34" charset="0"/>
              </a:defRPr>
            </a:lvl8pPr>
            <a:lvl9pPr marL="3889375"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0264EFDD-AB1F-43E2-8BC6-E9B142D97B71}" type="slidenum">
              <a:rPr lang="en-US" altLang="en-US" smtClean="0"/>
              <a:pPr/>
              <a:t>6</a:t>
            </a:fld>
            <a:endParaRPr lang="en-US" altLang="en-US" dirty="0"/>
          </a:p>
        </p:txBody>
      </p:sp>
    </p:spTree>
    <p:extLst>
      <p:ext uri="{BB962C8B-B14F-4D97-AF65-F5344CB8AC3E}">
        <p14:creationId xmlns:p14="http://schemas.microsoft.com/office/powerpoint/2010/main" val="23277423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691E7797-E7F0-4ABD-AFBB-161A9AF964E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74F18809-478F-4BF5-BCE9-9AD7DE4950D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0484" name="Slide Number Placeholder 3">
            <a:extLst>
              <a:ext uri="{FF2B5EF4-FFF2-40B4-BE49-F238E27FC236}">
                <a16:creationId xmlns:a16="http://schemas.microsoft.com/office/drawing/2014/main" id="{756579D9-A7BC-4049-878A-EF024778FD3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4538" indent="-285750">
              <a:defRPr>
                <a:solidFill>
                  <a:schemeClr val="tx1"/>
                </a:solidFill>
                <a:latin typeface="Calibri" panose="020F0502020204030204" pitchFamily="34" charset="0"/>
              </a:defRPr>
            </a:lvl2pPr>
            <a:lvl3pPr marL="1144588" indent="-228600">
              <a:defRPr>
                <a:solidFill>
                  <a:schemeClr val="tx1"/>
                </a:solidFill>
                <a:latin typeface="Calibri" panose="020F0502020204030204" pitchFamily="34" charset="0"/>
              </a:defRPr>
            </a:lvl3pPr>
            <a:lvl4pPr marL="1603375" indent="-228600">
              <a:defRPr>
                <a:solidFill>
                  <a:schemeClr val="tx1"/>
                </a:solidFill>
                <a:latin typeface="Calibri" panose="020F0502020204030204" pitchFamily="34" charset="0"/>
              </a:defRPr>
            </a:lvl4pPr>
            <a:lvl5pPr marL="2060575" indent="-228600">
              <a:defRPr>
                <a:solidFill>
                  <a:schemeClr val="tx1"/>
                </a:solidFill>
                <a:latin typeface="Calibri" panose="020F0502020204030204" pitchFamily="34" charset="0"/>
              </a:defRPr>
            </a:lvl5pPr>
            <a:lvl6pPr marL="2517775" indent="-228600" defTabSz="457200" eaLnBrk="0" fontAlgn="base" hangingPunct="0">
              <a:spcBef>
                <a:spcPct val="0"/>
              </a:spcBef>
              <a:spcAft>
                <a:spcPct val="0"/>
              </a:spcAft>
              <a:defRPr>
                <a:solidFill>
                  <a:schemeClr val="tx1"/>
                </a:solidFill>
                <a:latin typeface="Calibri" panose="020F0502020204030204" pitchFamily="34" charset="0"/>
              </a:defRPr>
            </a:lvl6pPr>
            <a:lvl7pPr marL="2974975" indent="-228600" defTabSz="457200" eaLnBrk="0" fontAlgn="base" hangingPunct="0">
              <a:spcBef>
                <a:spcPct val="0"/>
              </a:spcBef>
              <a:spcAft>
                <a:spcPct val="0"/>
              </a:spcAft>
              <a:defRPr>
                <a:solidFill>
                  <a:schemeClr val="tx1"/>
                </a:solidFill>
                <a:latin typeface="Calibri" panose="020F0502020204030204" pitchFamily="34" charset="0"/>
              </a:defRPr>
            </a:lvl7pPr>
            <a:lvl8pPr marL="3432175" indent="-228600" defTabSz="457200" eaLnBrk="0" fontAlgn="base" hangingPunct="0">
              <a:spcBef>
                <a:spcPct val="0"/>
              </a:spcBef>
              <a:spcAft>
                <a:spcPct val="0"/>
              </a:spcAft>
              <a:defRPr>
                <a:solidFill>
                  <a:schemeClr val="tx1"/>
                </a:solidFill>
                <a:latin typeface="Calibri" panose="020F0502020204030204" pitchFamily="34" charset="0"/>
              </a:defRPr>
            </a:lvl8pPr>
            <a:lvl9pPr marL="3889375"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C35FAD1D-E942-4234-B2D5-1E27ED9D36A6}" type="slidenum">
              <a:rPr lang="en-US" altLang="en-US" smtClean="0"/>
              <a:pPr/>
              <a:t>8</a:t>
            </a:fld>
            <a:endParaRPr lang="en-US" altLang="en-US"/>
          </a:p>
        </p:txBody>
      </p:sp>
    </p:spTree>
    <p:extLst>
      <p:ext uri="{BB962C8B-B14F-4D97-AF65-F5344CB8AC3E}">
        <p14:creationId xmlns:p14="http://schemas.microsoft.com/office/powerpoint/2010/main" val="4174009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D87BA1D-93D1-491C-8015-B308C94AE855}" type="slidenum">
              <a:rPr lang="en-US" smtClean="0"/>
              <a:pPr/>
              <a:t>11</a:t>
            </a:fld>
            <a:endParaRPr lang="en-US" dirty="0"/>
          </a:p>
        </p:txBody>
      </p:sp>
    </p:spTree>
    <p:extLst>
      <p:ext uri="{BB962C8B-B14F-4D97-AF65-F5344CB8AC3E}">
        <p14:creationId xmlns:p14="http://schemas.microsoft.com/office/powerpoint/2010/main" val="22020384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87BA1D-93D1-491C-8015-B308C94AE855}" type="slidenum">
              <a:rPr lang="en-US" smtClean="0"/>
              <a:pPr/>
              <a:t>16</a:t>
            </a:fld>
            <a:endParaRPr lang="en-US" dirty="0"/>
          </a:p>
        </p:txBody>
      </p:sp>
    </p:spTree>
    <p:extLst>
      <p:ext uri="{BB962C8B-B14F-4D97-AF65-F5344CB8AC3E}">
        <p14:creationId xmlns:p14="http://schemas.microsoft.com/office/powerpoint/2010/main" val="38307271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D87BA1D-93D1-491C-8015-B308C94AE855}" type="slidenum">
              <a:rPr lang="en-US" smtClean="0"/>
              <a:pPr/>
              <a:t>17</a:t>
            </a:fld>
            <a:endParaRPr lang="en-US" dirty="0"/>
          </a:p>
        </p:txBody>
      </p:sp>
    </p:spTree>
    <p:extLst>
      <p:ext uri="{BB962C8B-B14F-4D97-AF65-F5344CB8AC3E}">
        <p14:creationId xmlns:p14="http://schemas.microsoft.com/office/powerpoint/2010/main" val="182121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D87BA1D-93D1-491C-8015-B308C94AE855}" type="slidenum">
              <a:rPr lang="en-US" smtClean="0"/>
              <a:pPr/>
              <a:t>20</a:t>
            </a:fld>
            <a:endParaRPr lang="en-US" dirty="0"/>
          </a:p>
        </p:txBody>
      </p:sp>
    </p:spTree>
    <p:extLst>
      <p:ext uri="{BB962C8B-B14F-4D97-AF65-F5344CB8AC3E}">
        <p14:creationId xmlns:p14="http://schemas.microsoft.com/office/powerpoint/2010/main" val="3222315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D87BA1D-93D1-491C-8015-B308C94AE855}" type="slidenum">
              <a:rPr lang="en-US" smtClean="0"/>
              <a:pPr/>
              <a:t>21</a:t>
            </a:fld>
            <a:endParaRPr lang="en-US" dirty="0"/>
          </a:p>
        </p:txBody>
      </p:sp>
    </p:spTree>
    <p:extLst>
      <p:ext uri="{BB962C8B-B14F-4D97-AF65-F5344CB8AC3E}">
        <p14:creationId xmlns:p14="http://schemas.microsoft.com/office/powerpoint/2010/main" val="35257318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15C02EC-0726-4994-B161-44CA61BA7177}" type="datetimeFigureOut">
              <a:rPr lang="en-US" smtClean="0"/>
              <a:pPr/>
              <a:t>10/25/2022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738899-ECA1-4442-9BD1-B9047CD9EF79}" type="slidenum">
              <a:rPr lang="en-US" smtClean="0"/>
              <a:pPr/>
              <a:t>‹#›</a:t>
            </a:fld>
            <a:endParaRPr lang="en-US" dirty="0"/>
          </a:p>
        </p:txBody>
      </p:sp>
    </p:spTree>
    <p:extLst>
      <p:ext uri="{BB962C8B-B14F-4D97-AF65-F5344CB8AC3E}">
        <p14:creationId xmlns:p14="http://schemas.microsoft.com/office/powerpoint/2010/main" val="141877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5C02EC-0726-4994-B161-44CA61BA7177}" type="datetimeFigureOut">
              <a:rPr lang="en-US" smtClean="0"/>
              <a:pPr/>
              <a:t>10/25/2022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738899-ECA1-4442-9BD1-B9047CD9EF79}" type="slidenum">
              <a:rPr lang="en-US" smtClean="0"/>
              <a:pPr/>
              <a:t>‹#›</a:t>
            </a:fld>
            <a:endParaRPr lang="en-US" dirty="0"/>
          </a:p>
        </p:txBody>
      </p:sp>
    </p:spTree>
    <p:extLst>
      <p:ext uri="{BB962C8B-B14F-4D97-AF65-F5344CB8AC3E}">
        <p14:creationId xmlns:p14="http://schemas.microsoft.com/office/powerpoint/2010/main" val="67046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5C02EC-0726-4994-B161-44CA61BA7177}" type="datetimeFigureOut">
              <a:rPr lang="en-US" smtClean="0"/>
              <a:pPr/>
              <a:t>10/25/2022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738899-ECA1-4442-9BD1-B9047CD9EF79}" type="slidenum">
              <a:rPr lang="en-US" smtClean="0"/>
              <a:pPr/>
              <a:t>‹#›</a:t>
            </a:fld>
            <a:endParaRPr lang="en-US" dirty="0"/>
          </a:p>
        </p:txBody>
      </p:sp>
    </p:spTree>
    <p:extLst>
      <p:ext uri="{BB962C8B-B14F-4D97-AF65-F5344CB8AC3E}">
        <p14:creationId xmlns:p14="http://schemas.microsoft.com/office/powerpoint/2010/main" val="2596908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5C02EC-0726-4994-B161-44CA61BA7177}" type="datetimeFigureOut">
              <a:rPr lang="en-US" smtClean="0"/>
              <a:pPr/>
              <a:t>10/25/2022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738899-ECA1-4442-9BD1-B9047CD9EF79}" type="slidenum">
              <a:rPr lang="en-US" smtClean="0"/>
              <a:pPr/>
              <a:t>‹#›</a:t>
            </a:fld>
            <a:endParaRPr lang="en-US" dirty="0"/>
          </a:p>
        </p:txBody>
      </p:sp>
    </p:spTree>
    <p:extLst>
      <p:ext uri="{BB962C8B-B14F-4D97-AF65-F5344CB8AC3E}">
        <p14:creationId xmlns:p14="http://schemas.microsoft.com/office/powerpoint/2010/main" val="1653508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5C02EC-0726-4994-B161-44CA61BA7177}" type="datetimeFigureOut">
              <a:rPr lang="en-US" smtClean="0"/>
              <a:pPr/>
              <a:t>10/25/2022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738899-ECA1-4442-9BD1-B9047CD9EF79}" type="slidenum">
              <a:rPr lang="en-US" smtClean="0"/>
              <a:pPr/>
              <a:t>‹#›</a:t>
            </a:fld>
            <a:endParaRPr lang="en-US" dirty="0"/>
          </a:p>
        </p:txBody>
      </p:sp>
    </p:spTree>
    <p:extLst>
      <p:ext uri="{BB962C8B-B14F-4D97-AF65-F5344CB8AC3E}">
        <p14:creationId xmlns:p14="http://schemas.microsoft.com/office/powerpoint/2010/main" val="3676363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15C02EC-0726-4994-B161-44CA61BA7177}" type="datetimeFigureOut">
              <a:rPr lang="en-US" smtClean="0"/>
              <a:pPr/>
              <a:t>10/25/2022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4738899-ECA1-4442-9BD1-B9047CD9EF79}" type="slidenum">
              <a:rPr lang="en-US" smtClean="0"/>
              <a:pPr/>
              <a:t>‹#›</a:t>
            </a:fld>
            <a:endParaRPr lang="en-US" dirty="0"/>
          </a:p>
        </p:txBody>
      </p:sp>
    </p:spTree>
    <p:extLst>
      <p:ext uri="{BB962C8B-B14F-4D97-AF65-F5344CB8AC3E}">
        <p14:creationId xmlns:p14="http://schemas.microsoft.com/office/powerpoint/2010/main" val="1368925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15C02EC-0726-4994-B161-44CA61BA7177}" type="datetimeFigureOut">
              <a:rPr lang="en-US" smtClean="0"/>
              <a:pPr/>
              <a:t>10/25/2022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4738899-ECA1-4442-9BD1-B9047CD9EF79}" type="slidenum">
              <a:rPr lang="en-US" smtClean="0"/>
              <a:pPr/>
              <a:t>‹#›</a:t>
            </a:fld>
            <a:endParaRPr lang="en-US" dirty="0"/>
          </a:p>
        </p:txBody>
      </p:sp>
    </p:spTree>
    <p:extLst>
      <p:ext uri="{BB962C8B-B14F-4D97-AF65-F5344CB8AC3E}">
        <p14:creationId xmlns:p14="http://schemas.microsoft.com/office/powerpoint/2010/main" val="334689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15C02EC-0726-4994-B161-44CA61BA7177}" type="datetimeFigureOut">
              <a:rPr lang="en-US" smtClean="0"/>
              <a:pPr/>
              <a:t>10/25/2022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4738899-ECA1-4442-9BD1-B9047CD9EF79}" type="slidenum">
              <a:rPr lang="en-US" smtClean="0"/>
              <a:pPr/>
              <a:t>‹#›</a:t>
            </a:fld>
            <a:endParaRPr lang="en-US" dirty="0"/>
          </a:p>
        </p:txBody>
      </p:sp>
    </p:spTree>
    <p:extLst>
      <p:ext uri="{BB962C8B-B14F-4D97-AF65-F5344CB8AC3E}">
        <p14:creationId xmlns:p14="http://schemas.microsoft.com/office/powerpoint/2010/main" val="808085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5C02EC-0726-4994-B161-44CA61BA7177}" type="datetimeFigureOut">
              <a:rPr lang="en-US" smtClean="0"/>
              <a:pPr/>
              <a:t>10/25/2022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4738899-ECA1-4442-9BD1-B9047CD9EF79}" type="slidenum">
              <a:rPr lang="en-US" smtClean="0"/>
              <a:pPr/>
              <a:t>‹#›</a:t>
            </a:fld>
            <a:endParaRPr lang="en-US" dirty="0"/>
          </a:p>
        </p:txBody>
      </p:sp>
    </p:spTree>
    <p:extLst>
      <p:ext uri="{BB962C8B-B14F-4D97-AF65-F5344CB8AC3E}">
        <p14:creationId xmlns:p14="http://schemas.microsoft.com/office/powerpoint/2010/main" val="3107076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15C02EC-0726-4994-B161-44CA61BA7177}" type="datetimeFigureOut">
              <a:rPr lang="en-US" smtClean="0"/>
              <a:pPr/>
              <a:t>10/25/2022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4738899-ECA1-4442-9BD1-B9047CD9EF79}" type="slidenum">
              <a:rPr lang="en-US" smtClean="0"/>
              <a:pPr/>
              <a:t>‹#›</a:t>
            </a:fld>
            <a:endParaRPr lang="en-US" dirty="0"/>
          </a:p>
        </p:txBody>
      </p:sp>
    </p:spTree>
    <p:extLst>
      <p:ext uri="{BB962C8B-B14F-4D97-AF65-F5344CB8AC3E}">
        <p14:creationId xmlns:p14="http://schemas.microsoft.com/office/powerpoint/2010/main" val="3399419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15C02EC-0726-4994-B161-44CA61BA7177}" type="datetimeFigureOut">
              <a:rPr lang="en-US" smtClean="0"/>
              <a:pPr/>
              <a:t>10/25/2022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4738899-ECA1-4442-9BD1-B9047CD9EF79}" type="slidenum">
              <a:rPr lang="en-US" smtClean="0"/>
              <a:pPr/>
              <a:t>‹#›</a:t>
            </a:fld>
            <a:endParaRPr lang="en-US" dirty="0"/>
          </a:p>
        </p:txBody>
      </p:sp>
    </p:spTree>
    <p:extLst>
      <p:ext uri="{BB962C8B-B14F-4D97-AF65-F5344CB8AC3E}">
        <p14:creationId xmlns:p14="http://schemas.microsoft.com/office/powerpoint/2010/main" val="3401189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5C02EC-0726-4994-B161-44CA61BA7177}" type="datetimeFigureOut">
              <a:rPr lang="en-US" smtClean="0"/>
              <a:pPr/>
              <a:t>10/25/2022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738899-ECA1-4442-9BD1-B9047CD9EF79}" type="slidenum">
              <a:rPr lang="en-US" smtClean="0"/>
              <a:pPr/>
              <a:t>‹#›</a:t>
            </a:fld>
            <a:endParaRPr lang="en-US" dirty="0"/>
          </a:p>
        </p:txBody>
      </p:sp>
    </p:spTree>
    <p:extLst>
      <p:ext uri="{BB962C8B-B14F-4D97-AF65-F5344CB8AC3E}">
        <p14:creationId xmlns:p14="http://schemas.microsoft.com/office/powerpoint/2010/main" val="1171655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2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ahepa.org/"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mbers.ahepa.org/" TargetMode="External"/><Relationship Id="rId2" Type="http://schemas.openxmlformats.org/officeDocument/2006/relationships/hyperlink" Target="mailto:membership@ahepa.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membership@ahepa.or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7305" y="228600"/>
            <a:ext cx="8229600" cy="1524000"/>
          </a:xfrm>
          <a:ln w="38100">
            <a:solidFill>
              <a:schemeClr val="tx1"/>
            </a:solidFill>
          </a:ln>
        </p:spPr>
        <p:txBody>
          <a:bodyPr>
            <a:normAutofit fontScale="90000"/>
          </a:bodyPr>
          <a:lstStyle/>
          <a:p>
            <a:br>
              <a:rPr lang="en-US" sz="3600" dirty="0"/>
            </a:br>
            <a:r>
              <a:rPr lang="en-US" sz="3600" dirty="0"/>
              <a:t>A Guide to AHEPA Online Membership</a:t>
            </a:r>
            <a:br>
              <a:rPr lang="en-US" sz="3600" dirty="0"/>
            </a:br>
            <a:r>
              <a:rPr lang="en-US" sz="3600" dirty="0"/>
              <a:t>Presented by </a:t>
            </a:r>
            <a:br>
              <a:rPr lang="en-US" sz="3600" dirty="0"/>
            </a:br>
            <a:r>
              <a:rPr lang="en-US" sz="2200" dirty="0"/>
              <a:t>Rosalind N. Ofuokwu, MBA-Director of Membership</a:t>
            </a:r>
            <a:br>
              <a:rPr lang="en-US" sz="3600" dirty="0"/>
            </a:br>
            <a:br>
              <a:rPr lang="en-US" sz="2700" dirty="0"/>
            </a:br>
            <a:endParaRPr lang="en-US" sz="2700" dirty="0"/>
          </a:p>
        </p:txBody>
      </p:sp>
      <p:sp>
        <p:nvSpPr>
          <p:cNvPr id="3" name="Content Placeholder 2"/>
          <p:cNvSpPr>
            <a:spLocks noGrp="1"/>
          </p:cNvSpPr>
          <p:nvPr>
            <p:ph idx="1"/>
          </p:nvPr>
        </p:nvSpPr>
        <p:spPr>
          <a:xfrm>
            <a:off x="533400" y="1828800"/>
            <a:ext cx="8229600" cy="4648200"/>
          </a:xfrm>
        </p:spPr>
        <p:txBody>
          <a:bodyPr>
            <a:normAutofit fontScale="85000" lnSpcReduction="10000"/>
          </a:bodyPr>
          <a:lstStyle/>
          <a:p>
            <a:r>
              <a:rPr lang="en-US" sz="2500" dirty="0"/>
              <a:t>Review of key membership portal functions</a:t>
            </a:r>
          </a:p>
          <a:p>
            <a:r>
              <a:rPr lang="en-US" sz="2500" dirty="0"/>
              <a:t>You will learn how to:</a:t>
            </a:r>
          </a:p>
          <a:p>
            <a:pPr lvl="2">
              <a:buFont typeface="Wingdings" panose="05000000000000000000" pitchFamily="2" charset="2"/>
              <a:buChar char="ü"/>
            </a:pPr>
            <a:r>
              <a:rPr lang="en-US" sz="2500" dirty="0"/>
              <a:t>Sign-on as first-time user</a:t>
            </a:r>
          </a:p>
          <a:p>
            <a:pPr lvl="2">
              <a:buFont typeface="Wingdings" panose="05000000000000000000" pitchFamily="2" charset="2"/>
              <a:buChar char="ü"/>
            </a:pPr>
            <a:r>
              <a:rPr lang="en-US" sz="2500" dirty="0"/>
              <a:t>Manage personal account</a:t>
            </a:r>
          </a:p>
          <a:p>
            <a:pPr lvl="2">
              <a:buFont typeface="Wingdings" panose="05000000000000000000" pitchFamily="2" charset="2"/>
              <a:buChar char="ü"/>
            </a:pPr>
            <a:r>
              <a:rPr lang="en-US" sz="2500" dirty="0"/>
              <a:t>Manage chapter/member account (</a:t>
            </a:r>
            <a:r>
              <a:rPr lang="en-US" sz="2500" b="1" dirty="0"/>
              <a:t>for assigned chapter officers only</a:t>
            </a:r>
            <a:r>
              <a:rPr lang="en-US" sz="2500" dirty="0"/>
              <a:t>)</a:t>
            </a:r>
          </a:p>
          <a:p>
            <a:pPr lvl="2">
              <a:buFont typeface="Wingdings" panose="05000000000000000000" pitchFamily="2" charset="2"/>
              <a:buChar char="ü"/>
            </a:pPr>
            <a:r>
              <a:rPr lang="en-US" sz="2500" dirty="0"/>
              <a:t>Chapter dues payment (</a:t>
            </a:r>
            <a:r>
              <a:rPr lang="en-US" sz="2500" b="1" dirty="0"/>
              <a:t>for assigned chapter officers only</a:t>
            </a:r>
            <a:r>
              <a:rPr lang="en-US" sz="2500" dirty="0"/>
              <a:t>)</a:t>
            </a:r>
          </a:p>
          <a:p>
            <a:pPr lvl="2">
              <a:buFont typeface="Wingdings" panose="05000000000000000000" pitchFamily="2" charset="2"/>
              <a:buChar char="ü"/>
            </a:pPr>
            <a:r>
              <a:rPr lang="en-US" sz="2500" dirty="0"/>
              <a:t>Download reports (</a:t>
            </a:r>
            <a:r>
              <a:rPr lang="en-US" sz="2500" b="1" dirty="0"/>
              <a:t>for assigned chapter/district/national officers only</a:t>
            </a:r>
            <a:r>
              <a:rPr lang="en-US" sz="2500" dirty="0"/>
              <a:t>)</a:t>
            </a:r>
          </a:p>
          <a:p>
            <a:pPr lvl="2">
              <a:buFont typeface="Wingdings" panose="05000000000000000000" pitchFamily="2" charset="2"/>
              <a:buChar char="ü"/>
            </a:pPr>
            <a:r>
              <a:rPr lang="en-US" sz="2500" dirty="0"/>
              <a:t>Join New Member online</a:t>
            </a:r>
          </a:p>
          <a:p>
            <a:pPr marL="914400" lvl="2" indent="0">
              <a:buNone/>
            </a:pPr>
            <a:r>
              <a:rPr lang="en-US" b="1" dirty="0">
                <a:solidFill>
                  <a:srgbClr val="FF0000"/>
                </a:solidFill>
              </a:rPr>
              <a:t>IMPORTANT INFORMATION: ONLY assigned Chapter Officers can pay for their members’ dues online at this time.  </a:t>
            </a:r>
            <a:r>
              <a:rPr lang="en-US" dirty="0"/>
              <a:t>Individual members however can view/download their membership card and manage their account profile</a:t>
            </a:r>
          </a:p>
        </p:txBody>
      </p:sp>
    </p:spTree>
    <p:extLst>
      <p:ext uri="{BB962C8B-B14F-4D97-AF65-F5344CB8AC3E}">
        <p14:creationId xmlns:p14="http://schemas.microsoft.com/office/powerpoint/2010/main" val="763183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58C2C-634B-4DFF-93DB-986EC5F5A7C1}"/>
              </a:ext>
            </a:extLst>
          </p:cNvPr>
          <p:cNvSpPr>
            <a:spLocks noGrp="1"/>
          </p:cNvSpPr>
          <p:nvPr>
            <p:ph type="title"/>
          </p:nvPr>
        </p:nvSpPr>
        <p:spPr>
          <a:xfrm>
            <a:off x="457200" y="274638"/>
            <a:ext cx="8229600" cy="543903"/>
          </a:xfrm>
        </p:spPr>
        <p:txBody>
          <a:bodyPr>
            <a:normAutofit/>
          </a:bodyPr>
          <a:lstStyle/>
          <a:p>
            <a:r>
              <a:rPr lang="en-US" altLang="en-US" sz="2400" b="1" dirty="0">
                <a:solidFill>
                  <a:schemeClr val="tx2">
                    <a:lumMod val="75000"/>
                  </a:schemeClr>
                </a:solidFill>
                <a:latin typeface="Georgia" panose="02040502050405020303" pitchFamily="18" charset="0"/>
              </a:rPr>
              <a:t>CHAPTER DUES PAYMENT PROCESS - CONT’D</a:t>
            </a:r>
            <a:endParaRPr lang="en-US" sz="2400" dirty="0"/>
          </a:p>
        </p:txBody>
      </p:sp>
      <p:sp>
        <p:nvSpPr>
          <p:cNvPr id="14" name="Text Placeholder 3">
            <a:extLst>
              <a:ext uri="{FF2B5EF4-FFF2-40B4-BE49-F238E27FC236}">
                <a16:creationId xmlns:a16="http://schemas.microsoft.com/office/drawing/2014/main" id="{A1F7BFD4-C442-4D00-B577-361CFBFD6CD1}"/>
              </a:ext>
            </a:extLst>
          </p:cNvPr>
          <p:cNvSpPr txBox="1">
            <a:spLocks/>
          </p:cNvSpPr>
          <p:nvPr/>
        </p:nvSpPr>
        <p:spPr>
          <a:xfrm>
            <a:off x="609600" y="802944"/>
            <a:ext cx="7810500" cy="1049719"/>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Wingdings" panose="05000000000000000000" pitchFamily="2" charset="2"/>
              <a:buChar char="Ø"/>
            </a:pPr>
            <a:r>
              <a:rPr lang="en-US" altLang="en-US" sz="1400" dirty="0">
                <a:latin typeface="Georgia" panose="02040502050405020303" pitchFamily="18" charset="0"/>
              </a:rPr>
              <a:t>To begin payment, first uncheck the </a:t>
            </a:r>
            <a:r>
              <a:rPr lang="en-US" altLang="en-US" sz="1400" b="1" dirty="0">
                <a:solidFill>
                  <a:srgbClr val="C00000"/>
                </a:solidFill>
                <a:latin typeface="Georgia" panose="02040502050405020303" pitchFamily="18" charset="0"/>
              </a:rPr>
              <a:t>“Pay” </a:t>
            </a:r>
            <a:r>
              <a:rPr lang="en-US" altLang="en-US" sz="1400" dirty="0">
                <a:latin typeface="Georgia" panose="02040502050405020303" pitchFamily="18" charset="0"/>
              </a:rPr>
              <a:t>box for selection</a:t>
            </a:r>
          </a:p>
          <a:p>
            <a:pPr>
              <a:buFont typeface="Wingdings" panose="05000000000000000000" pitchFamily="2" charset="2"/>
              <a:buChar char="Ø"/>
            </a:pPr>
            <a:r>
              <a:rPr lang="en-US" altLang="en-US" sz="1400" dirty="0">
                <a:latin typeface="Georgia" panose="02040502050405020303" pitchFamily="18" charset="0"/>
              </a:rPr>
              <a:t>Click on </a:t>
            </a:r>
            <a:r>
              <a:rPr lang="en-US" altLang="en-US" sz="1400" b="1" dirty="0">
                <a:solidFill>
                  <a:srgbClr val="C00000"/>
                </a:solidFill>
                <a:latin typeface="Georgia" panose="02040502050405020303" pitchFamily="18" charset="0"/>
              </a:rPr>
              <a:t>show all </a:t>
            </a:r>
            <a:r>
              <a:rPr lang="en-US" altLang="en-US" sz="1400" dirty="0">
                <a:latin typeface="Georgia" panose="02040502050405020303" pitchFamily="18" charset="0"/>
              </a:rPr>
              <a:t>OR you may expand the “</a:t>
            </a:r>
            <a:r>
              <a:rPr lang="en-US" altLang="en-US" sz="1400" b="1" dirty="0">
                <a:solidFill>
                  <a:srgbClr val="C00000"/>
                </a:solidFill>
                <a:latin typeface="Georgia" panose="02040502050405020303" pitchFamily="18" charset="0"/>
              </a:rPr>
              <a:t>Page size” </a:t>
            </a:r>
            <a:r>
              <a:rPr lang="en-US" altLang="en-US" sz="1400" dirty="0">
                <a:latin typeface="Georgia" panose="02040502050405020303" pitchFamily="18" charset="0"/>
              </a:rPr>
              <a:t>by highlighting the default number and enter number as shown on the “</a:t>
            </a:r>
            <a:r>
              <a:rPr lang="en-US" altLang="en-US" sz="1400" b="1" dirty="0">
                <a:solidFill>
                  <a:srgbClr val="C00000"/>
                </a:solidFill>
                <a:latin typeface="Georgia" panose="02040502050405020303" pitchFamily="18" charset="0"/>
              </a:rPr>
              <a:t>Item section</a:t>
            </a:r>
            <a:r>
              <a:rPr lang="en-US" altLang="en-US" sz="1400" dirty="0">
                <a:latin typeface="Georgia" panose="02040502050405020303" pitchFamily="18" charset="0"/>
              </a:rPr>
              <a:t>”. E.g. below screenshot shows 31. Click “Proceed to Checkout” once selection is completed</a:t>
            </a:r>
          </a:p>
          <a:p>
            <a:pPr>
              <a:buFont typeface="Wingdings" panose="05000000000000000000" pitchFamily="2" charset="2"/>
              <a:buChar char="Ø"/>
            </a:pPr>
            <a:endParaRPr lang="en-US" altLang="en-US" sz="1400" dirty="0">
              <a:latin typeface="Georgia" panose="02040502050405020303" pitchFamily="18" charset="0"/>
            </a:endParaRPr>
          </a:p>
          <a:p>
            <a:pPr>
              <a:buFont typeface="Wingdings" panose="05000000000000000000" pitchFamily="2" charset="2"/>
              <a:buChar char="Ø"/>
            </a:pPr>
            <a:endParaRPr lang="en-US" altLang="en-US" sz="2000" dirty="0">
              <a:latin typeface="Georgia" panose="02040502050405020303" pitchFamily="18" charset="0"/>
            </a:endParaRPr>
          </a:p>
        </p:txBody>
      </p:sp>
      <p:sp>
        <p:nvSpPr>
          <p:cNvPr id="15" name="Oval 14">
            <a:extLst>
              <a:ext uri="{FF2B5EF4-FFF2-40B4-BE49-F238E27FC236}">
                <a16:creationId xmlns:a16="http://schemas.microsoft.com/office/drawing/2014/main" id="{122FD4E4-9E38-4187-9F4A-9713A42386C3}"/>
              </a:ext>
            </a:extLst>
          </p:cNvPr>
          <p:cNvSpPr/>
          <p:nvPr/>
        </p:nvSpPr>
        <p:spPr>
          <a:xfrm>
            <a:off x="1066800" y="3886200"/>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 Placeholder 3">
            <a:extLst>
              <a:ext uri="{FF2B5EF4-FFF2-40B4-BE49-F238E27FC236}">
                <a16:creationId xmlns:a16="http://schemas.microsoft.com/office/drawing/2014/main" id="{429CFCB8-6CF0-4724-BD3B-D6A0BFE5857F}"/>
              </a:ext>
            </a:extLst>
          </p:cNvPr>
          <p:cNvSpPr txBox="1">
            <a:spLocks/>
          </p:cNvSpPr>
          <p:nvPr/>
        </p:nvSpPr>
        <p:spPr>
          <a:xfrm>
            <a:off x="457200" y="5875140"/>
            <a:ext cx="7810500" cy="54390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Wingdings" panose="05000000000000000000" pitchFamily="2" charset="2"/>
              <a:buChar char="Ø"/>
            </a:pPr>
            <a:r>
              <a:rPr lang="en-US" altLang="en-US" sz="1400" b="1" dirty="0">
                <a:latin typeface="Georgia" panose="02040502050405020303" pitchFamily="18" charset="0"/>
              </a:rPr>
              <a:t>Important note: Please </a:t>
            </a:r>
            <a:r>
              <a:rPr lang="en-US" altLang="en-US" sz="1400" b="1" u="sng" dirty="0">
                <a:solidFill>
                  <a:srgbClr val="C00000"/>
                </a:solidFill>
                <a:latin typeface="Georgia" panose="02040502050405020303" pitchFamily="18" charset="0"/>
              </a:rPr>
              <a:t>DO NOT </a:t>
            </a:r>
            <a:r>
              <a:rPr lang="en-US" altLang="en-US" sz="1400" b="1" dirty="0">
                <a:latin typeface="Georgia" panose="02040502050405020303" pitchFamily="18" charset="0"/>
              </a:rPr>
              <a:t>click on </a:t>
            </a:r>
            <a:r>
              <a:rPr lang="en-US" sz="1400" b="1" dirty="0">
                <a:solidFill>
                  <a:srgbClr val="555555"/>
                </a:solidFill>
                <a:effectLst/>
                <a:highlight>
                  <a:srgbClr val="FFFF00"/>
                </a:highlight>
                <a:latin typeface="Georgia" panose="02040502050405020303" pitchFamily="18" charset="0"/>
                <a:ea typeface="Times New Roman" panose="02020603050405020304" pitchFamily="18" charset="0"/>
              </a:rPr>
              <a:t>“Edit”</a:t>
            </a:r>
            <a:r>
              <a:rPr lang="en-US" sz="1400" b="1" dirty="0">
                <a:solidFill>
                  <a:srgbClr val="555555"/>
                </a:solidFill>
                <a:effectLst/>
                <a:latin typeface="Georgia" panose="02040502050405020303" pitchFamily="18" charset="0"/>
                <a:ea typeface="Times New Roman" panose="02020603050405020304" pitchFamily="18" charset="0"/>
              </a:rPr>
              <a:t> or </a:t>
            </a:r>
            <a:r>
              <a:rPr lang="en-US" sz="1400" b="1" dirty="0">
                <a:solidFill>
                  <a:srgbClr val="555555"/>
                </a:solidFill>
                <a:effectLst/>
                <a:highlight>
                  <a:srgbClr val="FFFF00"/>
                </a:highlight>
                <a:latin typeface="Georgia" panose="02040502050405020303" pitchFamily="18" charset="0"/>
                <a:ea typeface="Times New Roman" panose="02020603050405020304" pitchFamily="18" charset="0"/>
              </a:rPr>
              <a:t>“Cancel” </a:t>
            </a:r>
            <a:r>
              <a:rPr lang="en-US" altLang="en-US" sz="1400" b="1" dirty="0">
                <a:latin typeface="Georgia" panose="02040502050405020303" pitchFamily="18" charset="0"/>
              </a:rPr>
              <a:t> or </a:t>
            </a:r>
            <a:r>
              <a:rPr lang="en-US" sz="1400" b="1" dirty="0">
                <a:solidFill>
                  <a:srgbClr val="555555"/>
                </a:solidFill>
                <a:effectLst/>
                <a:highlight>
                  <a:srgbClr val="FFFF00"/>
                </a:highlight>
                <a:latin typeface="Georgia" panose="02040502050405020303" pitchFamily="18" charset="0"/>
                <a:ea typeface="Times New Roman" panose="02020603050405020304" pitchFamily="18" charset="0"/>
              </a:rPr>
              <a:t>“Cancelled” </a:t>
            </a:r>
            <a:r>
              <a:rPr lang="en-US" altLang="en-US" sz="1400" b="1" dirty="0">
                <a:latin typeface="Georgia" panose="02040502050405020303" pitchFamily="18" charset="0"/>
              </a:rPr>
              <a:t>  these are system administrator functions</a:t>
            </a:r>
            <a:endParaRPr lang="en-US" altLang="en-US" sz="1400" dirty="0">
              <a:latin typeface="Georgia" panose="02040502050405020303" pitchFamily="18" charset="0"/>
            </a:endParaRPr>
          </a:p>
        </p:txBody>
      </p:sp>
      <p:pic>
        <p:nvPicPr>
          <p:cNvPr id="21" name="Picture 20">
            <a:extLst>
              <a:ext uri="{FF2B5EF4-FFF2-40B4-BE49-F238E27FC236}">
                <a16:creationId xmlns:a16="http://schemas.microsoft.com/office/drawing/2014/main" id="{6AA8B02D-5AC8-4D3E-9895-62B2AB68C434}"/>
              </a:ext>
            </a:extLst>
          </p:cNvPr>
          <p:cNvPicPr>
            <a:picLocks noChangeAspect="1"/>
          </p:cNvPicPr>
          <p:nvPr/>
        </p:nvPicPr>
        <p:blipFill>
          <a:blip r:embed="rId2"/>
          <a:stretch>
            <a:fillRect/>
          </a:stretch>
        </p:blipFill>
        <p:spPr>
          <a:xfrm>
            <a:off x="685800" y="2122169"/>
            <a:ext cx="8001000" cy="3619500"/>
          </a:xfrm>
          <a:prstGeom prst="rect">
            <a:avLst/>
          </a:prstGeom>
        </p:spPr>
      </p:pic>
    </p:spTree>
    <p:extLst>
      <p:ext uri="{BB962C8B-B14F-4D97-AF65-F5344CB8AC3E}">
        <p14:creationId xmlns:p14="http://schemas.microsoft.com/office/powerpoint/2010/main" val="621923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A2BDF-D280-40E6-BD7A-86C899581E26}"/>
              </a:ext>
            </a:extLst>
          </p:cNvPr>
          <p:cNvSpPr>
            <a:spLocks noGrp="1"/>
          </p:cNvSpPr>
          <p:nvPr>
            <p:ph type="title"/>
          </p:nvPr>
        </p:nvSpPr>
        <p:spPr>
          <a:xfrm>
            <a:off x="457200" y="228600"/>
            <a:ext cx="8229600" cy="533400"/>
          </a:xfrm>
        </p:spPr>
        <p:txBody>
          <a:bodyPr>
            <a:normAutofit/>
          </a:bodyPr>
          <a:lstStyle/>
          <a:p>
            <a:r>
              <a:rPr lang="en-US" altLang="en-US" sz="2400" b="1" dirty="0">
                <a:solidFill>
                  <a:schemeClr val="tx2">
                    <a:lumMod val="75000"/>
                  </a:schemeClr>
                </a:solidFill>
                <a:latin typeface="Georgia" panose="02040502050405020303" pitchFamily="18" charset="0"/>
              </a:rPr>
              <a:t>CHAPTER DUES PAYMENT PROCESS - CONT’D</a:t>
            </a:r>
            <a:endParaRPr lang="en-US" sz="2400" dirty="0"/>
          </a:p>
        </p:txBody>
      </p:sp>
      <p:sp>
        <p:nvSpPr>
          <p:cNvPr id="9" name="Text Placeholder 3">
            <a:extLst>
              <a:ext uri="{FF2B5EF4-FFF2-40B4-BE49-F238E27FC236}">
                <a16:creationId xmlns:a16="http://schemas.microsoft.com/office/drawing/2014/main" id="{C642EEC3-C3D5-4E15-A5D5-CF208D165389}"/>
              </a:ext>
            </a:extLst>
          </p:cNvPr>
          <p:cNvSpPr txBox="1">
            <a:spLocks/>
          </p:cNvSpPr>
          <p:nvPr/>
        </p:nvSpPr>
        <p:spPr>
          <a:xfrm>
            <a:off x="0" y="921062"/>
            <a:ext cx="9144000" cy="5936938"/>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Wingdings" panose="05000000000000000000" pitchFamily="2" charset="2"/>
              <a:buChar char="Ø"/>
            </a:pPr>
            <a:r>
              <a:rPr lang="en-US" sz="2000" b="1" dirty="0">
                <a:solidFill>
                  <a:srgbClr val="C00000"/>
                </a:solidFill>
                <a:latin typeface="Georgia" panose="02040502050405020303" pitchFamily="18" charset="0"/>
              </a:rPr>
              <a:t>Payment options include credit card and e-check.  </a:t>
            </a:r>
            <a:r>
              <a:rPr lang="en-US" sz="2000" dirty="0">
                <a:latin typeface="Georgia" panose="02040502050405020303" pitchFamily="18" charset="0"/>
              </a:rPr>
              <a:t>A confirmation receipt will be emailed after payment is complete.</a:t>
            </a:r>
            <a:endParaRPr lang="en-US" sz="2000" dirty="0">
              <a:solidFill>
                <a:srgbClr val="C00000"/>
              </a:solidFill>
              <a:latin typeface="Georgia" panose="02040502050405020303" pitchFamily="18" charset="0"/>
            </a:endParaRPr>
          </a:p>
          <a:p>
            <a:pPr>
              <a:buFont typeface="Wingdings" panose="05000000000000000000" pitchFamily="2" charset="2"/>
              <a:buChar char="Ø"/>
            </a:pPr>
            <a:r>
              <a:rPr lang="en-US" sz="2000" b="1" dirty="0">
                <a:solidFill>
                  <a:srgbClr val="C00000"/>
                </a:solidFill>
                <a:latin typeface="Georgia" panose="02040502050405020303" pitchFamily="18" charset="0"/>
              </a:rPr>
              <a:t>Note:</a:t>
            </a:r>
            <a:r>
              <a:rPr lang="en-US" sz="2000" dirty="0">
                <a:latin typeface="Georgia" panose="02040502050405020303" pitchFamily="18" charset="0"/>
              </a:rPr>
              <a:t> The credit card address entered </a:t>
            </a:r>
            <a:r>
              <a:rPr lang="en-US" sz="2000" b="1" u="sng" dirty="0">
                <a:latin typeface="Georgia" panose="02040502050405020303" pitchFamily="18" charset="0"/>
              </a:rPr>
              <a:t>MUST</a:t>
            </a:r>
            <a:r>
              <a:rPr lang="en-US" sz="2000" dirty="0">
                <a:latin typeface="Georgia" panose="02040502050405020303" pitchFamily="18" charset="0"/>
              </a:rPr>
              <a:t> match the credit card billing address. If the card billing address does not match, before entering card information, please click on </a:t>
            </a:r>
            <a:r>
              <a:rPr lang="en-US" sz="2000" b="1" i="1" dirty="0">
                <a:latin typeface="Georgia" panose="02040502050405020303" pitchFamily="18" charset="0"/>
              </a:rPr>
              <a:t>“Choose another address” </a:t>
            </a:r>
            <a:r>
              <a:rPr lang="en-US" sz="2000" i="1" dirty="0">
                <a:latin typeface="Georgia" panose="02040502050405020303" pitchFamily="18" charset="0"/>
              </a:rPr>
              <a:t>at the bottom </a:t>
            </a:r>
            <a:r>
              <a:rPr lang="en-US" sz="2000" dirty="0">
                <a:latin typeface="Georgia" panose="02040502050405020303" pitchFamily="18" charset="0"/>
              </a:rPr>
              <a:t>to update and click </a:t>
            </a:r>
            <a:r>
              <a:rPr lang="en-US" sz="2000" b="1" i="1" dirty="0">
                <a:latin typeface="Georgia" panose="02040502050405020303" pitchFamily="18" charset="0"/>
              </a:rPr>
              <a:t>“OK” </a:t>
            </a:r>
            <a:r>
              <a:rPr lang="en-US" sz="2000" dirty="0">
                <a:latin typeface="Georgia" panose="02040502050405020303" pitchFamily="18" charset="0"/>
              </a:rPr>
              <a:t>when finished</a:t>
            </a:r>
          </a:p>
          <a:p>
            <a:pPr>
              <a:buFont typeface="Wingdings" panose="05000000000000000000" pitchFamily="2" charset="2"/>
              <a:buChar char="Ø"/>
            </a:pPr>
            <a:endParaRPr lang="en-US" altLang="en-US" sz="1400" dirty="0">
              <a:latin typeface="Georgia" panose="02040502050405020303" pitchFamily="18" charset="0"/>
            </a:endParaRPr>
          </a:p>
          <a:p>
            <a:pPr>
              <a:buFont typeface="Wingdings" panose="05000000000000000000" pitchFamily="2" charset="2"/>
              <a:buChar char="Ø"/>
            </a:pPr>
            <a:endParaRPr lang="en-US" altLang="en-US" sz="1400" dirty="0">
              <a:latin typeface="Georgia" panose="02040502050405020303" pitchFamily="18" charset="0"/>
            </a:endParaRPr>
          </a:p>
        </p:txBody>
      </p:sp>
    </p:spTree>
    <p:extLst>
      <p:ext uri="{BB962C8B-B14F-4D97-AF65-F5344CB8AC3E}">
        <p14:creationId xmlns:p14="http://schemas.microsoft.com/office/powerpoint/2010/main" val="22934867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6D05C-DB65-4AA9-91D3-7053651B2246}"/>
              </a:ext>
            </a:extLst>
          </p:cNvPr>
          <p:cNvSpPr>
            <a:spLocks noGrp="1"/>
          </p:cNvSpPr>
          <p:nvPr>
            <p:ph type="ctrTitle"/>
          </p:nvPr>
        </p:nvSpPr>
        <p:spPr>
          <a:xfrm>
            <a:off x="838200" y="76201"/>
            <a:ext cx="7772400" cy="1219200"/>
          </a:xfrm>
        </p:spPr>
        <p:txBody>
          <a:bodyPr>
            <a:normAutofit/>
          </a:bodyPr>
          <a:lstStyle/>
          <a:p>
            <a:r>
              <a:rPr lang="en-US" sz="2400" dirty="0">
                <a:solidFill>
                  <a:srgbClr val="002060"/>
                </a:solidFill>
                <a:latin typeface="Georgia" panose="02040502050405020303" pitchFamily="18" charset="0"/>
              </a:rPr>
              <a:t>PAYING BACK DUES &amp; OFFICER ACCESS</a:t>
            </a:r>
          </a:p>
        </p:txBody>
      </p:sp>
      <p:sp>
        <p:nvSpPr>
          <p:cNvPr id="3" name="Subtitle 2">
            <a:extLst>
              <a:ext uri="{FF2B5EF4-FFF2-40B4-BE49-F238E27FC236}">
                <a16:creationId xmlns:a16="http://schemas.microsoft.com/office/drawing/2014/main" id="{177F0C41-7E11-494E-B291-70086BB6EE2B}"/>
              </a:ext>
            </a:extLst>
          </p:cNvPr>
          <p:cNvSpPr>
            <a:spLocks noGrp="1"/>
          </p:cNvSpPr>
          <p:nvPr>
            <p:ph type="subTitle" idx="1"/>
          </p:nvPr>
        </p:nvSpPr>
        <p:spPr>
          <a:xfrm>
            <a:off x="685800" y="1219200"/>
            <a:ext cx="8153400" cy="4800600"/>
          </a:xfrm>
        </p:spPr>
        <p:txBody>
          <a:bodyPr>
            <a:normAutofit/>
          </a:bodyPr>
          <a:lstStyle/>
          <a:p>
            <a:pPr marL="285750" indent="-285750" algn="l">
              <a:buFont typeface="Arial" panose="020B0604020202020204" pitchFamily="34" charset="0"/>
              <a:buChar char="•"/>
            </a:pPr>
            <a:r>
              <a:rPr lang="en-US" sz="2200" b="1" dirty="0">
                <a:solidFill>
                  <a:schemeClr val="tx1"/>
                </a:solidFill>
                <a:latin typeface="Georgia" panose="02040502050405020303" pitchFamily="18" charset="0"/>
              </a:rPr>
              <a:t>Back dues cannot be paid online</a:t>
            </a:r>
            <a:r>
              <a:rPr lang="en-US" sz="2200" dirty="0">
                <a:solidFill>
                  <a:schemeClr val="tx1"/>
                </a:solidFill>
                <a:latin typeface="Georgia" panose="02040502050405020303" pitchFamily="18" charset="0"/>
              </a:rPr>
              <a:t>.  Chapter officer paying back dues (years missed) for members should remit payment to headquarters via postal mail for processing. </a:t>
            </a:r>
          </a:p>
          <a:p>
            <a:pPr marL="285750" indent="-285750" algn="l">
              <a:buFont typeface="Arial" panose="020B0604020202020204" pitchFamily="34" charset="0"/>
              <a:buChar char="•"/>
            </a:pPr>
            <a:endParaRPr lang="en-US" sz="2200" dirty="0">
              <a:solidFill>
                <a:schemeClr val="tx1"/>
              </a:solidFill>
              <a:latin typeface="Georgia" panose="02040502050405020303" pitchFamily="18" charset="0"/>
            </a:endParaRPr>
          </a:p>
          <a:p>
            <a:pPr marL="285750" indent="-285750" algn="l">
              <a:buFont typeface="Arial" panose="020B0604020202020204" pitchFamily="34" charset="0"/>
              <a:buChar char="•"/>
            </a:pPr>
            <a:r>
              <a:rPr lang="en-US" sz="2200" dirty="0">
                <a:solidFill>
                  <a:schemeClr val="tx1"/>
                </a:solidFill>
                <a:latin typeface="Georgia" panose="02040502050405020303" pitchFamily="18" charset="0"/>
              </a:rPr>
              <a:t>The top four Chapter Officers have access to their chapter  reports (Chapter President, Chapter Vice President, Chapter Secretary/Recording Secretary, and Chapter Treasurer).</a:t>
            </a:r>
          </a:p>
          <a:p>
            <a:pPr marL="285750" indent="-285750" algn="l">
              <a:buFont typeface="Arial" panose="020B0604020202020204" pitchFamily="34" charset="0"/>
              <a:buChar char="•"/>
            </a:pPr>
            <a:endParaRPr lang="en-US" sz="2200" dirty="0">
              <a:solidFill>
                <a:schemeClr val="tx1"/>
              </a:solidFill>
              <a:latin typeface="Georgia" panose="02040502050405020303" pitchFamily="18" charset="0"/>
            </a:endParaRPr>
          </a:p>
          <a:p>
            <a:pPr marL="285750" indent="-285750" algn="l">
              <a:buFont typeface="Arial" panose="020B0604020202020204" pitchFamily="34" charset="0"/>
              <a:buChar char="•"/>
            </a:pPr>
            <a:r>
              <a:rPr lang="en-US" sz="2200" dirty="0">
                <a:solidFill>
                  <a:schemeClr val="tx1"/>
                </a:solidFill>
                <a:latin typeface="Georgia" panose="02040502050405020303" pitchFamily="18" charset="0"/>
              </a:rPr>
              <a:t>The top four District Officers have access to the chapter reports within their district. (District Governor, District Lt. Governor, District Secretary, District Treasurer)</a:t>
            </a:r>
            <a:r>
              <a:rPr lang="en-US" sz="2200" dirty="0"/>
              <a:t> </a:t>
            </a:r>
          </a:p>
          <a:p>
            <a:endParaRPr lang="en-US" dirty="0"/>
          </a:p>
        </p:txBody>
      </p:sp>
    </p:spTree>
    <p:extLst>
      <p:ext uri="{BB962C8B-B14F-4D97-AF65-F5344CB8AC3E}">
        <p14:creationId xmlns:p14="http://schemas.microsoft.com/office/powerpoint/2010/main" val="21252681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B8DBC-4EEF-4F5D-92BD-27818CCD7824}"/>
              </a:ext>
            </a:extLst>
          </p:cNvPr>
          <p:cNvSpPr>
            <a:spLocks noGrp="1"/>
          </p:cNvSpPr>
          <p:nvPr>
            <p:ph type="title"/>
          </p:nvPr>
        </p:nvSpPr>
        <p:spPr>
          <a:xfrm>
            <a:off x="457200" y="274638"/>
            <a:ext cx="8229600" cy="715962"/>
          </a:xfrm>
        </p:spPr>
        <p:txBody>
          <a:bodyPr>
            <a:noAutofit/>
          </a:bodyPr>
          <a:lstStyle/>
          <a:p>
            <a:r>
              <a:rPr lang="en-US" sz="2000" b="1" dirty="0">
                <a:solidFill>
                  <a:srgbClr val="002060"/>
                </a:solidFill>
                <a:latin typeface="Georgia" panose="02040502050405020303" pitchFamily="18" charset="0"/>
              </a:rPr>
              <a:t>MANAGING MEMBER INFORMATION (Chapter Officers)</a:t>
            </a:r>
            <a:endParaRPr lang="en-US" sz="2000" b="1" dirty="0"/>
          </a:p>
        </p:txBody>
      </p:sp>
      <p:sp>
        <p:nvSpPr>
          <p:cNvPr id="3" name="Content Placeholder 2">
            <a:extLst>
              <a:ext uri="{FF2B5EF4-FFF2-40B4-BE49-F238E27FC236}">
                <a16:creationId xmlns:a16="http://schemas.microsoft.com/office/drawing/2014/main" id="{6D57D61E-0CE2-468F-B40E-72DFCBE86AF6}"/>
              </a:ext>
            </a:extLst>
          </p:cNvPr>
          <p:cNvSpPr>
            <a:spLocks noGrp="1"/>
          </p:cNvSpPr>
          <p:nvPr>
            <p:ph idx="1"/>
          </p:nvPr>
        </p:nvSpPr>
        <p:spPr>
          <a:xfrm>
            <a:off x="152401" y="1066800"/>
            <a:ext cx="8526378" cy="5638800"/>
          </a:xfrm>
        </p:spPr>
        <p:txBody>
          <a:bodyPr>
            <a:normAutofit/>
          </a:bodyPr>
          <a:lstStyle/>
          <a:p>
            <a:r>
              <a:rPr lang="en-US" sz="1800" dirty="0">
                <a:latin typeface="Georgia" panose="02040502050405020303" pitchFamily="18" charset="0"/>
              </a:rPr>
              <a:t>To manage members’ information, click on </a:t>
            </a:r>
            <a:r>
              <a:rPr lang="en-US" sz="1800" b="1" dirty="0">
                <a:latin typeface="Georgia" panose="02040502050405020303" pitchFamily="18" charset="0"/>
              </a:rPr>
              <a:t>Chapter link (see below screenshot) </a:t>
            </a:r>
            <a:r>
              <a:rPr lang="en-US" sz="1800" dirty="0">
                <a:latin typeface="Georgia" panose="02040502050405020303" pitchFamily="18" charset="0"/>
              </a:rPr>
              <a:t>on the left corner of your page; scroll down to “Chapter Roster” section, click on the member name you wish to update contact information; click on the edit button (looks like a pen), once update is completed click on ‘Save’ – </a:t>
            </a:r>
            <a:r>
              <a:rPr lang="en-US" sz="1800" b="1" dirty="0">
                <a:solidFill>
                  <a:srgbClr val="C00000"/>
                </a:solidFill>
                <a:latin typeface="Georgia" panose="02040502050405020303" pitchFamily="18" charset="0"/>
              </a:rPr>
              <a:t>Note</a:t>
            </a:r>
            <a:r>
              <a:rPr lang="en-US" sz="1800" b="1" dirty="0">
                <a:solidFill>
                  <a:srgbClr val="C00000"/>
                </a:solidFill>
              </a:rPr>
              <a:t>: You cannot edit Title, Date of Birth, Gender, Years of Service, Membership ID and Join Date - these are system administrative functions</a:t>
            </a:r>
          </a:p>
          <a:p>
            <a:endParaRPr lang="en-US" sz="1400" dirty="0">
              <a:latin typeface="Georgia" panose="02040502050405020303" pitchFamily="18" charset="0"/>
            </a:endParaRPr>
          </a:p>
        </p:txBody>
      </p:sp>
      <p:pic>
        <p:nvPicPr>
          <p:cNvPr id="7" name="Picture 6">
            <a:extLst>
              <a:ext uri="{FF2B5EF4-FFF2-40B4-BE49-F238E27FC236}">
                <a16:creationId xmlns:a16="http://schemas.microsoft.com/office/drawing/2014/main" id="{D1954C77-76D8-4395-A9F9-D507C3C9781C}"/>
              </a:ext>
            </a:extLst>
          </p:cNvPr>
          <p:cNvPicPr>
            <a:picLocks noChangeAspect="1"/>
          </p:cNvPicPr>
          <p:nvPr/>
        </p:nvPicPr>
        <p:blipFill>
          <a:blip r:embed="rId2"/>
          <a:stretch>
            <a:fillRect/>
          </a:stretch>
        </p:blipFill>
        <p:spPr>
          <a:xfrm>
            <a:off x="811138" y="3276600"/>
            <a:ext cx="4294262" cy="3048000"/>
          </a:xfrm>
          <a:prstGeom prst="rect">
            <a:avLst/>
          </a:prstGeom>
        </p:spPr>
      </p:pic>
    </p:spTree>
    <p:extLst>
      <p:ext uri="{BB962C8B-B14F-4D97-AF65-F5344CB8AC3E}">
        <p14:creationId xmlns:p14="http://schemas.microsoft.com/office/powerpoint/2010/main" val="41462704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DFAE2-F367-4BE4-BCB9-9517D6443926}"/>
              </a:ext>
            </a:extLst>
          </p:cNvPr>
          <p:cNvSpPr>
            <a:spLocks noGrp="1"/>
          </p:cNvSpPr>
          <p:nvPr>
            <p:ph type="ctrTitle"/>
          </p:nvPr>
        </p:nvSpPr>
        <p:spPr>
          <a:xfrm>
            <a:off x="685800" y="152401"/>
            <a:ext cx="7772400" cy="761999"/>
          </a:xfrm>
        </p:spPr>
        <p:txBody>
          <a:bodyPr>
            <a:normAutofit/>
          </a:bodyPr>
          <a:lstStyle/>
          <a:p>
            <a:r>
              <a:rPr lang="en-US" sz="2400" dirty="0">
                <a:solidFill>
                  <a:srgbClr val="002060"/>
                </a:solidFill>
                <a:latin typeface="Georgia" panose="02040502050405020303" pitchFamily="18" charset="0"/>
              </a:rPr>
              <a:t>MEMBER PROFILE – ABOUT ME TAB</a:t>
            </a:r>
          </a:p>
        </p:txBody>
      </p:sp>
      <p:pic>
        <p:nvPicPr>
          <p:cNvPr id="6" name="Picture 5">
            <a:extLst>
              <a:ext uri="{FF2B5EF4-FFF2-40B4-BE49-F238E27FC236}">
                <a16:creationId xmlns:a16="http://schemas.microsoft.com/office/drawing/2014/main" id="{32069F51-8F4B-4D16-B46F-CEE64AC6ACF2}"/>
              </a:ext>
            </a:extLst>
          </p:cNvPr>
          <p:cNvPicPr>
            <a:picLocks noChangeAspect="1"/>
          </p:cNvPicPr>
          <p:nvPr/>
        </p:nvPicPr>
        <p:blipFill>
          <a:blip r:embed="rId2"/>
          <a:stretch>
            <a:fillRect/>
          </a:stretch>
        </p:blipFill>
        <p:spPr>
          <a:xfrm>
            <a:off x="1209675" y="2285999"/>
            <a:ext cx="6724650" cy="4419600"/>
          </a:xfrm>
          <a:prstGeom prst="rect">
            <a:avLst/>
          </a:prstGeom>
        </p:spPr>
      </p:pic>
      <p:sp>
        <p:nvSpPr>
          <p:cNvPr id="3" name="Subtitle 2">
            <a:extLst>
              <a:ext uri="{FF2B5EF4-FFF2-40B4-BE49-F238E27FC236}">
                <a16:creationId xmlns:a16="http://schemas.microsoft.com/office/drawing/2014/main" id="{922DD472-A1A4-4F31-B22C-B59A340F1C2F}"/>
              </a:ext>
            </a:extLst>
          </p:cNvPr>
          <p:cNvSpPr>
            <a:spLocks noGrp="1"/>
          </p:cNvSpPr>
          <p:nvPr>
            <p:ph type="subTitle" idx="1"/>
          </p:nvPr>
        </p:nvSpPr>
        <p:spPr>
          <a:xfrm>
            <a:off x="800100" y="762000"/>
            <a:ext cx="7543800" cy="1371600"/>
          </a:xfrm>
        </p:spPr>
        <p:txBody>
          <a:bodyPr>
            <a:normAutofit fontScale="70000" lnSpcReduction="20000"/>
          </a:bodyPr>
          <a:lstStyle/>
          <a:p>
            <a:pPr marL="285750" indent="-285750" algn="l">
              <a:buFont typeface="Arial" panose="020B0604020202020204" pitchFamily="34" charset="0"/>
              <a:buChar char="•"/>
            </a:pPr>
            <a:r>
              <a:rPr lang="en-US" dirty="0">
                <a:solidFill>
                  <a:schemeClr val="tx1"/>
                </a:solidFill>
              </a:rPr>
              <a:t>Under the About Me tab, click on the pen in the right hand corner (see arrow) to edit your information.</a:t>
            </a:r>
          </a:p>
          <a:p>
            <a:pPr marL="285750" indent="-285750" algn="l">
              <a:buFont typeface="Arial" panose="020B0604020202020204" pitchFamily="34" charset="0"/>
              <a:buChar char="•"/>
            </a:pPr>
            <a:r>
              <a:rPr lang="en-US" dirty="0">
                <a:solidFill>
                  <a:schemeClr val="tx1"/>
                </a:solidFill>
              </a:rPr>
              <a:t>Note: You cannot edit: Title, Date of birth, Years of Service,  Membership ID or Join Date</a:t>
            </a:r>
          </a:p>
          <a:p>
            <a:endParaRPr lang="en-US" dirty="0"/>
          </a:p>
        </p:txBody>
      </p:sp>
      <p:cxnSp>
        <p:nvCxnSpPr>
          <p:cNvPr id="13" name="Straight Arrow Connector 12">
            <a:extLst>
              <a:ext uri="{FF2B5EF4-FFF2-40B4-BE49-F238E27FC236}">
                <a16:creationId xmlns:a16="http://schemas.microsoft.com/office/drawing/2014/main" id="{D0BB9E5D-156D-4497-A697-3A280C9AAD8B}"/>
              </a:ext>
            </a:extLst>
          </p:cNvPr>
          <p:cNvCxnSpPr>
            <a:cxnSpLocks/>
          </p:cNvCxnSpPr>
          <p:nvPr/>
        </p:nvCxnSpPr>
        <p:spPr>
          <a:xfrm flipH="1">
            <a:off x="7467600" y="2285999"/>
            <a:ext cx="609600" cy="571500"/>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89720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253B96-663B-4D44-ABA9-D6FAD0E38038}"/>
              </a:ext>
            </a:extLst>
          </p:cNvPr>
          <p:cNvSpPr>
            <a:spLocks noGrp="1"/>
          </p:cNvSpPr>
          <p:nvPr>
            <p:ph type="ctrTitle"/>
          </p:nvPr>
        </p:nvSpPr>
        <p:spPr>
          <a:xfrm>
            <a:off x="838200" y="228601"/>
            <a:ext cx="7772400" cy="914400"/>
          </a:xfrm>
        </p:spPr>
        <p:txBody>
          <a:bodyPr>
            <a:normAutofit/>
          </a:bodyPr>
          <a:lstStyle/>
          <a:p>
            <a:r>
              <a:rPr lang="en-US" sz="2400" dirty="0">
                <a:solidFill>
                  <a:srgbClr val="002060"/>
                </a:solidFill>
                <a:latin typeface="Georgia" panose="02040502050405020303" pitchFamily="18" charset="0"/>
              </a:rPr>
              <a:t>MEMBER PROFILE – HISTORY TAB</a:t>
            </a:r>
            <a:endParaRPr lang="en-US" sz="2400" dirty="0"/>
          </a:p>
        </p:txBody>
      </p:sp>
      <p:pic>
        <p:nvPicPr>
          <p:cNvPr id="4" name="Picture 3">
            <a:extLst>
              <a:ext uri="{FF2B5EF4-FFF2-40B4-BE49-F238E27FC236}">
                <a16:creationId xmlns:a16="http://schemas.microsoft.com/office/drawing/2014/main" id="{DEC84B26-77D4-4CFB-AB91-67B328969CBE}"/>
              </a:ext>
            </a:extLst>
          </p:cNvPr>
          <p:cNvPicPr>
            <a:picLocks noChangeAspect="1"/>
          </p:cNvPicPr>
          <p:nvPr/>
        </p:nvPicPr>
        <p:blipFill>
          <a:blip r:embed="rId2"/>
          <a:stretch>
            <a:fillRect/>
          </a:stretch>
        </p:blipFill>
        <p:spPr>
          <a:xfrm>
            <a:off x="1385887" y="2552345"/>
            <a:ext cx="6372225" cy="4229456"/>
          </a:xfrm>
          <a:prstGeom prst="rect">
            <a:avLst/>
          </a:prstGeom>
        </p:spPr>
      </p:pic>
      <p:sp>
        <p:nvSpPr>
          <p:cNvPr id="3" name="Subtitle 2">
            <a:extLst>
              <a:ext uri="{FF2B5EF4-FFF2-40B4-BE49-F238E27FC236}">
                <a16:creationId xmlns:a16="http://schemas.microsoft.com/office/drawing/2014/main" id="{ABC2A152-28CE-4DCF-B0AE-723F642BD9B7}"/>
              </a:ext>
            </a:extLst>
          </p:cNvPr>
          <p:cNvSpPr>
            <a:spLocks noGrp="1"/>
          </p:cNvSpPr>
          <p:nvPr>
            <p:ph type="subTitle" idx="1"/>
          </p:nvPr>
        </p:nvSpPr>
        <p:spPr>
          <a:xfrm>
            <a:off x="1219200" y="1104990"/>
            <a:ext cx="6400800" cy="1371600"/>
          </a:xfrm>
        </p:spPr>
        <p:txBody>
          <a:bodyPr>
            <a:normAutofit fontScale="55000" lnSpcReduction="20000"/>
          </a:bodyPr>
          <a:lstStyle/>
          <a:p>
            <a:pPr marL="285750" indent="-285750" algn="l">
              <a:buFont typeface="Arial" panose="020B0604020202020204" pitchFamily="34" charset="0"/>
              <a:buChar char="•"/>
            </a:pPr>
            <a:r>
              <a:rPr lang="en-US" dirty="0">
                <a:solidFill>
                  <a:schemeClr val="tx1"/>
                </a:solidFill>
              </a:rPr>
              <a:t>Under the History Tab, you can view recent transactions, interactions and billing history.</a:t>
            </a:r>
          </a:p>
          <a:p>
            <a:pPr marL="285750" indent="-285750" algn="l">
              <a:buFont typeface="Arial" panose="020B0604020202020204" pitchFamily="34" charset="0"/>
              <a:buChar char="•"/>
            </a:pPr>
            <a:r>
              <a:rPr lang="en-US" dirty="0">
                <a:solidFill>
                  <a:schemeClr val="tx1"/>
                </a:solidFill>
              </a:rPr>
              <a:t>For example, once you pay your membership dues online or any other transaction,  you will be able to view the transaction on this tab</a:t>
            </a:r>
          </a:p>
        </p:txBody>
      </p:sp>
      <p:cxnSp>
        <p:nvCxnSpPr>
          <p:cNvPr id="5" name="Straight Arrow Connector 4">
            <a:extLst>
              <a:ext uri="{FF2B5EF4-FFF2-40B4-BE49-F238E27FC236}">
                <a16:creationId xmlns:a16="http://schemas.microsoft.com/office/drawing/2014/main" id="{7DEA2F52-984E-41D7-A15B-45521E0960BE}"/>
              </a:ext>
            </a:extLst>
          </p:cNvPr>
          <p:cNvCxnSpPr>
            <a:cxnSpLocks/>
          </p:cNvCxnSpPr>
          <p:nvPr/>
        </p:nvCxnSpPr>
        <p:spPr>
          <a:xfrm flipH="1">
            <a:off x="3048000" y="2362200"/>
            <a:ext cx="609600" cy="380823"/>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62487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AE0F33-B65B-450E-B463-271C710D2648}"/>
              </a:ext>
            </a:extLst>
          </p:cNvPr>
          <p:cNvSpPr>
            <a:spLocks noGrp="1"/>
          </p:cNvSpPr>
          <p:nvPr>
            <p:ph type="title"/>
          </p:nvPr>
        </p:nvSpPr>
        <p:spPr>
          <a:xfrm>
            <a:off x="461211" y="76200"/>
            <a:ext cx="8229600" cy="914400"/>
          </a:xfrm>
        </p:spPr>
        <p:txBody>
          <a:bodyPr>
            <a:normAutofit/>
          </a:bodyPr>
          <a:lstStyle/>
          <a:p>
            <a:r>
              <a:rPr lang="en-US" sz="3000" dirty="0">
                <a:solidFill>
                  <a:srgbClr val="002060"/>
                </a:solidFill>
                <a:latin typeface="Georgia" panose="02040502050405020303" pitchFamily="18" charset="0"/>
              </a:rPr>
              <a:t>DOWNLOADING REPORTS AND MORE</a:t>
            </a:r>
          </a:p>
        </p:txBody>
      </p:sp>
      <p:sp>
        <p:nvSpPr>
          <p:cNvPr id="3" name="Content Placeholder 2">
            <a:extLst>
              <a:ext uri="{FF2B5EF4-FFF2-40B4-BE49-F238E27FC236}">
                <a16:creationId xmlns:a16="http://schemas.microsoft.com/office/drawing/2014/main" id="{D328502F-8A52-4275-885B-7C2A69933210}"/>
              </a:ext>
            </a:extLst>
          </p:cNvPr>
          <p:cNvSpPr>
            <a:spLocks noGrp="1"/>
          </p:cNvSpPr>
          <p:nvPr>
            <p:ph idx="1"/>
          </p:nvPr>
        </p:nvSpPr>
        <p:spPr>
          <a:xfrm>
            <a:off x="461211" y="990600"/>
            <a:ext cx="8229600" cy="5867400"/>
          </a:xfrm>
        </p:spPr>
        <p:txBody>
          <a:bodyPr>
            <a:normAutofit/>
          </a:bodyPr>
          <a:lstStyle/>
          <a:p>
            <a:r>
              <a:rPr lang="en-US" sz="1800" dirty="0"/>
              <a:t>To view/download reports,  click the </a:t>
            </a:r>
            <a:r>
              <a:rPr lang="en-US" sz="1800" b="1" i="1" dirty="0"/>
              <a:t>Reports tab</a:t>
            </a:r>
            <a:r>
              <a:rPr lang="en-US" sz="1800" b="1" dirty="0"/>
              <a:t> </a:t>
            </a:r>
            <a:r>
              <a:rPr lang="en-US" sz="1800" dirty="0"/>
              <a:t>on the top right corner and then click on the link labeled </a:t>
            </a:r>
            <a:r>
              <a:rPr lang="en-US" sz="1800" b="1" i="1" dirty="0"/>
              <a:t>Chapter Rosters </a:t>
            </a:r>
            <a:r>
              <a:rPr lang="en-US" sz="1800" dirty="0"/>
              <a:t>which takes you to the report page to download  chapter rosters; member labels &amp; chapter billing and more (Chapter Billing download for Chapter Officers only)</a:t>
            </a:r>
          </a:p>
          <a:p>
            <a:endParaRPr lang="en-US" sz="1800" b="1" i="1" dirty="0"/>
          </a:p>
        </p:txBody>
      </p:sp>
      <p:pic>
        <p:nvPicPr>
          <p:cNvPr id="10" name="Picture 9">
            <a:extLst>
              <a:ext uri="{FF2B5EF4-FFF2-40B4-BE49-F238E27FC236}">
                <a16:creationId xmlns:a16="http://schemas.microsoft.com/office/drawing/2014/main" id="{EB511970-4DC4-4041-9A47-73E921455C42}"/>
              </a:ext>
            </a:extLst>
          </p:cNvPr>
          <p:cNvPicPr>
            <a:picLocks noChangeAspect="1"/>
          </p:cNvPicPr>
          <p:nvPr/>
        </p:nvPicPr>
        <p:blipFill>
          <a:blip r:embed="rId3"/>
          <a:stretch>
            <a:fillRect/>
          </a:stretch>
        </p:blipFill>
        <p:spPr>
          <a:xfrm>
            <a:off x="1066800" y="2438400"/>
            <a:ext cx="6848475" cy="2381250"/>
          </a:xfrm>
          <a:prstGeom prst="rect">
            <a:avLst/>
          </a:prstGeom>
        </p:spPr>
      </p:pic>
    </p:spTree>
    <p:extLst>
      <p:ext uri="{BB962C8B-B14F-4D97-AF65-F5344CB8AC3E}">
        <p14:creationId xmlns:p14="http://schemas.microsoft.com/office/powerpoint/2010/main" val="17203607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DBA72-82C8-4909-B0DF-2B0E68204D5F}"/>
              </a:ext>
            </a:extLst>
          </p:cNvPr>
          <p:cNvSpPr>
            <a:spLocks noGrp="1"/>
          </p:cNvSpPr>
          <p:nvPr>
            <p:ph type="title"/>
          </p:nvPr>
        </p:nvSpPr>
        <p:spPr>
          <a:xfrm>
            <a:off x="457200" y="0"/>
            <a:ext cx="8229600" cy="633387"/>
          </a:xfrm>
        </p:spPr>
        <p:txBody>
          <a:bodyPr>
            <a:normAutofit fontScale="90000"/>
          </a:bodyPr>
          <a:lstStyle/>
          <a:p>
            <a:r>
              <a:rPr lang="en-US" sz="2800" b="1" dirty="0">
                <a:solidFill>
                  <a:srgbClr val="002060"/>
                </a:solidFill>
                <a:latin typeface="Georgia" panose="02040502050405020303" pitchFamily="18" charset="0"/>
              </a:rPr>
              <a:t>EXPORTING THE REPORT TO DOWNLOAD</a:t>
            </a:r>
            <a:endParaRPr lang="en-US" sz="2800" b="1" dirty="0"/>
          </a:p>
        </p:txBody>
      </p:sp>
      <p:sp>
        <p:nvSpPr>
          <p:cNvPr id="9" name="Content Placeholder 8">
            <a:extLst>
              <a:ext uri="{FF2B5EF4-FFF2-40B4-BE49-F238E27FC236}">
                <a16:creationId xmlns:a16="http://schemas.microsoft.com/office/drawing/2014/main" id="{68366D1D-B475-42BA-9EB0-0F353E785F87}"/>
              </a:ext>
            </a:extLst>
          </p:cNvPr>
          <p:cNvSpPr>
            <a:spLocks noGrp="1"/>
          </p:cNvSpPr>
          <p:nvPr>
            <p:ph idx="1"/>
          </p:nvPr>
        </p:nvSpPr>
        <p:spPr>
          <a:xfrm>
            <a:off x="533400" y="601303"/>
            <a:ext cx="8229600" cy="6256697"/>
          </a:xfrm>
        </p:spPr>
        <p:txBody>
          <a:bodyPr>
            <a:normAutofit/>
          </a:bodyPr>
          <a:lstStyle/>
          <a:p>
            <a:r>
              <a:rPr lang="en-US" sz="1400" dirty="0">
                <a:latin typeface="Georgia" panose="02040502050405020303" pitchFamily="18" charset="0"/>
              </a:rPr>
              <a:t>On the report page, the below screen will appear. Choose the reports you wish to view by selecting the report via the </a:t>
            </a:r>
            <a:r>
              <a:rPr lang="en-US" sz="1400" b="1" dirty="0">
                <a:latin typeface="Georgia" panose="02040502050405020303" pitchFamily="18" charset="0"/>
              </a:rPr>
              <a:t>drop down menu</a:t>
            </a:r>
            <a:r>
              <a:rPr lang="en-US" sz="1400" dirty="0">
                <a:latin typeface="Georgia" panose="02040502050405020303" pitchFamily="18" charset="0"/>
              </a:rPr>
              <a:t> where it says </a:t>
            </a:r>
            <a:r>
              <a:rPr lang="en-US" sz="1400" b="1" i="1" dirty="0">
                <a:latin typeface="Georgia" panose="02040502050405020303" pitchFamily="18" charset="0"/>
              </a:rPr>
              <a:t>Select a query</a:t>
            </a:r>
            <a:r>
              <a:rPr lang="en-US" sz="1400" dirty="0">
                <a:latin typeface="Georgia" panose="02040502050405020303" pitchFamily="18" charset="0"/>
              </a:rPr>
              <a:t>. Select the desired report by clicking on the drop down report menu. Once the report is selected, click on </a:t>
            </a:r>
            <a:r>
              <a:rPr lang="en-US" sz="1400" b="1" dirty="0">
                <a:latin typeface="Georgia" panose="02040502050405020303" pitchFamily="18" charset="0"/>
              </a:rPr>
              <a:t>Export</a:t>
            </a:r>
            <a:r>
              <a:rPr lang="en-US" sz="1400" dirty="0">
                <a:latin typeface="Georgia" panose="02040502050405020303" pitchFamily="18" charset="0"/>
              </a:rPr>
              <a:t> to download (please note, pop-up must be enabled for reports to download)</a:t>
            </a:r>
          </a:p>
          <a:p>
            <a:r>
              <a:rPr lang="en-US" sz="1400" dirty="0">
                <a:solidFill>
                  <a:srgbClr val="C00000"/>
                </a:solidFill>
                <a:latin typeface="Georgia" panose="02040502050405020303" pitchFamily="18" charset="0"/>
              </a:rPr>
              <a:t>Note: for District or National officers, to select by Chapter number, enter (3) characters-  e.g. for chapter 1 enter 001. By District number enter (2) characters – e.g. for district 1 enter 01. For International chapters, to select by chapter (5) characters, e.g. Greece to select chapter 001, first enter for ‘HJ’ followed by the (3) chapter character (HJ001) for Canada ‘CJ’ followed by the (3) chapter number and so forth</a:t>
            </a:r>
          </a:p>
          <a:p>
            <a:endParaRPr lang="en-US" sz="1400" dirty="0">
              <a:solidFill>
                <a:srgbClr val="C00000"/>
              </a:solidFill>
              <a:latin typeface="Georgia" panose="02040502050405020303" pitchFamily="18" charset="0"/>
            </a:endParaRPr>
          </a:p>
          <a:p>
            <a:endParaRPr lang="en-US" sz="1400" dirty="0">
              <a:solidFill>
                <a:srgbClr val="C00000"/>
              </a:solidFill>
              <a:latin typeface="Georgia" panose="02040502050405020303" pitchFamily="18" charset="0"/>
            </a:endParaRPr>
          </a:p>
          <a:p>
            <a:endParaRPr lang="en-US" dirty="0">
              <a:latin typeface="Georgia" panose="02040502050405020303" pitchFamily="18" charset="0"/>
            </a:endParaRPr>
          </a:p>
          <a:p>
            <a:endParaRPr lang="en-US" dirty="0">
              <a:latin typeface="Georgia" panose="02040502050405020303" pitchFamily="18" charset="0"/>
            </a:endParaRPr>
          </a:p>
          <a:p>
            <a:endParaRPr lang="en-US" dirty="0">
              <a:latin typeface="Georgia" panose="02040502050405020303" pitchFamily="18" charset="0"/>
            </a:endParaRPr>
          </a:p>
          <a:p>
            <a:endParaRPr lang="en-US" dirty="0">
              <a:latin typeface="Georgia" panose="02040502050405020303" pitchFamily="18" charset="0"/>
            </a:endParaRPr>
          </a:p>
          <a:p>
            <a:endParaRPr lang="en-US" sz="1400" dirty="0">
              <a:latin typeface="Georgia" panose="02040502050405020303" pitchFamily="18" charset="0"/>
            </a:endParaRPr>
          </a:p>
          <a:p>
            <a:endParaRPr lang="en-US" sz="1400" dirty="0">
              <a:latin typeface="Georgia" panose="02040502050405020303" pitchFamily="18" charset="0"/>
            </a:endParaRPr>
          </a:p>
          <a:p>
            <a:endParaRPr lang="en-US" dirty="0"/>
          </a:p>
        </p:txBody>
      </p:sp>
      <p:pic>
        <p:nvPicPr>
          <p:cNvPr id="4" name="Picture 3">
            <a:extLst>
              <a:ext uri="{FF2B5EF4-FFF2-40B4-BE49-F238E27FC236}">
                <a16:creationId xmlns:a16="http://schemas.microsoft.com/office/drawing/2014/main" id="{D7C698E0-A29E-BC5B-D000-AFBD885D85AA}"/>
              </a:ext>
            </a:extLst>
          </p:cNvPr>
          <p:cNvPicPr>
            <a:picLocks noChangeAspect="1"/>
          </p:cNvPicPr>
          <p:nvPr/>
        </p:nvPicPr>
        <p:blipFill>
          <a:blip r:embed="rId3"/>
          <a:stretch>
            <a:fillRect/>
          </a:stretch>
        </p:blipFill>
        <p:spPr>
          <a:xfrm>
            <a:off x="914400" y="2819400"/>
            <a:ext cx="7115175" cy="2457450"/>
          </a:xfrm>
          <a:prstGeom prst="rect">
            <a:avLst/>
          </a:prstGeom>
        </p:spPr>
      </p:pic>
    </p:spTree>
    <p:extLst>
      <p:ext uri="{BB962C8B-B14F-4D97-AF65-F5344CB8AC3E}">
        <p14:creationId xmlns:p14="http://schemas.microsoft.com/office/powerpoint/2010/main" val="21664911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9AED5-D1F1-42B0-BA03-D975DA94F191}"/>
              </a:ext>
            </a:extLst>
          </p:cNvPr>
          <p:cNvSpPr>
            <a:spLocks noGrp="1"/>
          </p:cNvSpPr>
          <p:nvPr>
            <p:ph type="title"/>
          </p:nvPr>
        </p:nvSpPr>
        <p:spPr>
          <a:xfrm>
            <a:off x="457200" y="274638"/>
            <a:ext cx="8229600" cy="944562"/>
          </a:xfrm>
        </p:spPr>
        <p:txBody>
          <a:bodyPr>
            <a:normAutofit/>
          </a:bodyPr>
          <a:lstStyle/>
          <a:p>
            <a:r>
              <a:rPr lang="en-US" sz="3000" b="1" dirty="0">
                <a:solidFill>
                  <a:srgbClr val="002060"/>
                </a:solidFill>
                <a:latin typeface="Georgia" panose="02040502050405020303" pitchFamily="18" charset="0"/>
              </a:rPr>
              <a:t>DOWNLOADING DELINQUET ROSTERS</a:t>
            </a:r>
            <a:endParaRPr lang="en-US" sz="3000" dirty="0"/>
          </a:p>
        </p:txBody>
      </p:sp>
      <p:sp>
        <p:nvSpPr>
          <p:cNvPr id="3" name="Content Placeholder 2">
            <a:extLst>
              <a:ext uri="{FF2B5EF4-FFF2-40B4-BE49-F238E27FC236}">
                <a16:creationId xmlns:a16="http://schemas.microsoft.com/office/drawing/2014/main" id="{F8B227E8-7CB9-4C7C-9949-7985A3107A86}"/>
              </a:ext>
            </a:extLst>
          </p:cNvPr>
          <p:cNvSpPr>
            <a:spLocks noGrp="1"/>
          </p:cNvSpPr>
          <p:nvPr>
            <p:ph idx="1"/>
          </p:nvPr>
        </p:nvSpPr>
        <p:spPr>
          <a:xfrm>
            <a:off x="457200" y="1371600"/>
            <a:ext cx="8229600" cy="4525963"/>
          </a:xfrm>
        </p:spPr>
        <p:txBody>
          <a:bodyPr/>
          <a:lstStyle/>
          <a:p>
            <a:r>
              <a:rPr lang="en-US" dirty="0"/>
              <a:t>Please note when downloading Delinquent Roster, select by member’s ‘</a:t>
            </a:r>
            <a:r>
              <a:rPr lang="en-US" b="1" dirty="0"/>
              <a:t>Paid Through Date</a:t>
            </a:r>
            <a:r>
              <a:rPr lang="en-US" dirty="0"/>
              <a:t>’ (delinquency range starts from “Paid Through Between” </a:t>
            </a:r>
            <a:r>
              <a:rPr lang="en-US" b="1" dirty="0"/>
              <a:t>12/31/2010</a:t>
            </a:r>
            <a:r>
              <a:rPr lang="en-US" dirty="0"/>
              <a:t> and </a:t>
            </a:r>
            <a:r>
              <a:rPr lang="en-US" b="1" dirty="0"/>
              <a:t>12/31/2020</a:t>
            </a:r>
            <a:r>
              <a:rPr lang="en-US" dirty="0"/>
              <a:t>)</a:t>
            </a:r>
          </a:p>
        </p:txBody>
      </p:sp>
    </p:spTree>
    <p:extLst>
      <p:ext uri="{BB962C8B-B14F-4D97-AF65-F5344CB8AC3E}">
        <p14:creationId xmlns:p14="http://schemas.microsoft.com/office/powerpoint/2010/main" val="19075349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D9432-DB66-4B6F-B58D-033413974B16}"/>
              </a:ext>
            </a:extLst>
          </p:cNvPr>
          <p:cNvSpPr>
            <a:spLocks noGrp="1"/>
          </p:cNvSpPr>
          <p:nvPr>
            <p:ph type="title"/>
          </p:nvPr>
        </p:nvSpPr>
        <p:spPr>
          <a:xfrm>
            <a:off x="449179" y="76200"/>
            <a:ext cx="8229600" cy="685800"/>
          </a:xfrm>
        </p:spPr>
        <p:txBody>
          <a:bodyPr>
            <a:normAutofit fontScale="90000"/>
          </a:bodyPr>
          <a:lstStyle/>
          <a:p>
            <a:r>
              <a:rPr lang="en-US" sz="2800" b="1" dirty="0">
                <a:solidFill>
                  <a:schemeClr val="tx2">
                    <a:lumMod val="75000"/>
                  </a:schemeClr>
                </a:solidFill>
                <a:latin typeface="Georgia" panose="02040502050405020303" pitchFamily="18" charset="0"/>
              </a:rPr>
              <a:t>EXPORTING/PRINT THE CHAPTER BILLING</a:t>
            </a:r>
          </a:p>
        </p:txBody>
      </p:sp>
      <p:sp>
        <p:nvSpPr>
          <p:cNvPr id="3" name="Content Placeholder 2">
            <a:extLst>
              <a:ext uri="{FF2B5EF4-FFF2-40B4-BE49-F238E27FC236}">
                <a16:creationId xmlns:a16="http://schemas.microsoft.com/office/drawing/2014/main" id="{97C21C32-8930-4537-A133-8E22E4730942}"/>
              </a:ext>
            </a:extLst>
          </p:cNvPr>
          <p:cNvSpPr>
            <a:spLocks noGrp="1"/>
          </p:cNvSpPr>
          <p:nvPr>
            <p:ph idx="1"/>
          </p:nvPr>
        </p:nvSpPr>
        <p:spPr>
          <a:xfrm>
            <a:off x="590550" y="802104"/>
            <a:ext cx="8172450" cy="6055895"/>
          </a:xfrm>
        </p:spPr>
        <p:txBody>
          <a:bodyPr>
            <a:normAutofit/>
          </a:bodyPr>
          <a:lstStyle/>
          <a:p>
            <a:r>
              <a:rPr lang="en-US" sz="1400" dirty="0">
                <a:latin typeface="Georgia" panose="02040502050405020303" pitchFamily="18" charset="0"/>
              </a:rPr>
              <a:t>To view/download chapter billing,  click the </a:t>
            </a:r>
            <a:r>
              <a:rPr lang="en-US" sz="1400" b="1" i="1" dirty="0">
                <a:latin typeface="Georgia" panose="02040502050405020303" pitchFamily="18" charset="0"/>
              </a:rPr>
              <a:t>Reports tab</a:t>
            </a:r>
            <a:r>
              <a:rPr lang="en-US" sz="1400" b="1" dirty="0">
                <a:latin typeface="Georgia" panose="02040502050405020303" pitchFamily="18" charset="0"/>
              </a:rPr>
              <a:t> </a:t>
            </a:r>
            <a:r>
              <a:rPr lang="en-US" sz="1400" dirty="0">
                <a:latin typeface="Georgia" panose="02040502050405020303" pitchFamily="18" charset="0"/>
              </a:rPr>
              <a:t>in the top right corner and then click on the link labeled </a:t>
            </a:r>
            <a:r>
              <a:rPr lang="en-US" sz="1400" b="1" i="1" dirty="0">
                <a:latin typeface="Georgia" panose="02040502050405020303" pitchFamily="18" charset="0"/>
              </a:rPr>
              <a:t>Chapter Billing </a:t>
            </a:r>
            <a:r>
              <a:rPr lang="en-US" sz="1400" dirty="0">
                <a:latin typeface="Georgia" panose="02040502050405020303" pitchFamily="18" charset="0"/>
              </a:rPr>
              <a:t>which takes you to the report page to download  the report</a:t>
            </a:r>
          </a:p>
          <a:p>
            <a:endParaRPr lang="en-US" sz="1400" dirty="0">
              <a:latin typeface="Georgia" panose="02040502050405020303" pitchFamily="18" charset="0"/>
            </a:endParaRPr>
          </a:p>
          <a:p>
            <a:endParaRPr lang="en-US" sz="1400" dirty="0">
              <a:latin typeface="Georgia" panose="02040502050405020303" pitchFamily="18" charset="0"/>
            </a:endParaRPr>
          </a:p>
          <a:p>
            <a:endParaRPr lang="en-US" sz="1400" dirty="0">
              <a:latin typeface="Georgia" panose="02040502050405020303" pitchFamily="18" charset="0"/>
            </a:endParaRPr>
          </a:p>
          <a:p>
            <a:r>
              <a:rPr lang="en-US" sz="1400" dirty="0">
                <a:latin typeface="Georgia" panose="02040502050405020303" pitchFamily="18" charset="0"/>
              </a:rPr>
              <a:t>Click the </a:t>
            </a:r>
            <a:r>
              <a:rPr lang="en-US" sz="1400" b="1" dirty="0">
                <a:latin typeface="Georgia" panose="02040502050405020303" pitchFamily="18" charset="0"/>
              </a:rPr>
              <a:t>PDF</a:t>
            </a:r>
            <a:r>
              <a:rPr lang="en-US" sz="1400" dirty="0">
                <a:latin typeface="Georgia" panose="02040502050405020303" pitchFamily="18" charset="0"/>
              </a:rPr>
              <a:t> icon to the left to download for printing</a:t>
            </a:r>
          </a:p>
          <a:p>
            <a:endParaRPr lang="en-US" sz="1400" dirty="0">
              <a:latin typeface="Georgia" panose="02040502050405020303" pitchFamily="18" charset="0"/>
            </a:endParaRPr>
          </a:p>
          <a:p>
            <a:endParaRPr lang="en-US" sz="1400" dirty="0">
              <a:latin typeface="Georgia" panose="02040502050405020303" pitchFamily="18" charset="0"/>
            </a:endParaRPr>
          </a:p>
          <a:p>
            <a:endParaRPr lang="en-US" sz="1400" dirty="0">
              <a:latin typeface="Georgia" panose="02040502050405020303" pitchFamily="18" charset="0"/>
            </a:endParaRPr>
          </a:p>
          <a:p>
            <a:endParaRPr lang="en-US" sz="1400" b="1" i="1" dirty="0">
              <a:latin typeface="Georgia" panose="02040502050405020303" pitchFamily="18" charset="0"/>
            </a:endParaRPr>
          </a:p>
        </p:txBody>
      </p:sp>
      <p:pic>
        <p:nvPicPr>
          <p:cNvPr id="7" name="Picture 6">
            <a:extLst>
              <a:ext uri="{FF2B5EF4-FFF2-40B4-BE49-F238E27FC236}">
                <a16:creationId xmlns:a16="http://schemas.microsoft.com/office/drawing/2014/main" id="{1A2C23ED-58AD-4C29-A995-0A6AEF3329A3}"/>
              </a:ext>
            </a:extLst>
          </p:cNvPr>
          <p:cNvPicPr>
            <a:picLocks noChangeAspect="1"/>
          </p:cNvPicPr>
          <p:nvPr/>
        </p:nvPicPr>
        <p:blipFill>
          <a:blip r:embed="rId2"/>
          <a:stretch>
            <a:fillRect/>
          </a:stretch>
        </p:blipFill>
        <p:spPr>
          <a:xfrm>
            <a:off x="914400" y="1409700"/>
            <a:ext cx="7134225" cy="477252"/>
          </a:xfrm>
          <a:prstGeom prst="rect">
            <a:avLst/>
          </a:prstGeom>
        </p:spPr>
      </p:pic>
      <p:pic>
        <p:nvPicPr>
          <p:cNvPr id="6" name="Picture 5">
            <a:extLst>
              <a:ext uri="{FF2B5EF4-FFF2-40B4-BE49-F238E27FC236}">
                <a16:creationId xmlns:a16="http://schemas.microsoft.com/office/drawing/2014/main" id="{67CED954-D8FB-2039-16CB-9E6AE569B01A}"/>
              </a:ext>
            </a:extLst>
          </p:cNvPr>
          <p:cNvPicPr>
            <a:picLocks noChangeAspect="1"/>
          </p:cNvPicPr>
          <p:nvPr/>
        </p:nvPicPr>
        <p:blipFill>
          <a:blip r:embed="rId3"/>
          <a:stretch>
            <a:fillRect/>
          </a:stretch>
        </p:blipFill>
        <p:spPr>
          <a:xfrm>
            <a:off x="381000" y="2428875"/>
            <a:ext cx="8534400" cy="3019425"/>
          </a:xfrm>
          <a:prstGeom prst="rect">
            <a:avLst/>
          </a:prstGeom>
        </p:spPr>
      </p:pic>
    </p:spTree>
    <p:extLst>
      <p:ext uri="{BB962C8B-B14F-4D97-AF65-F5344CB8AC3E}">
        <p14:creationId xmlns:p14="http://schemas.microsoft.com/office/powerpoint/2010/main" val="2213490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a:ln w="38100">
            <a:solidFill>
              <a:schemeClr val="tx1"/>
            </a:solidFill>
          </a:ln>
        </p:spPr>
        <p:txBody>
          <a:bodyPr>
            <a:normAutofit/>
          </a:bodyPr>
          <a:lstStyle/>
          <a:p>
            <a:r>
              <a:rPr lang="en-US" sz="2800" dirty="0">
                <a:effectLst>
                  <a:outerShdw blurRad="38100" dist="38100" dir="2700000" algn="tl">
                    <a:srgbClr val="000000">
                      <a:alpha val="43137"/>
                    </a:srgbClr>
                  </a:outerShdw>
                </a:effectLst>
              </a:rPr>
              <a:t>Q. HOW DO I ACTIVATE MY ACCOUNT</a:t>
            </a:r>
          </a:p>
        </p:txBody>
      </p:sp>
      <p:sp>
        <p:nvSpPr>
          <p:cNvPr id="3" name="Content Placeholder 2"/>
          <p:cNvSpPr>
            <a:spLocks noGrp="1"/>
          </p:cNvSpPr>
          <p:nvPr>
            <p:ph idx="1"/>
          </p:nvPr>
        </p:nvSpPr>
        <p:spPr>
          <a:xfrm>
            <a:off x="434163" y="838200"/>
            <a:ext cx="8229600" cy="5867400"/>
          </a:xfrm>
        </p:spPr>
        <p:txBody>
          <a:bodyPr/>
          <a:lstStyle/>
          <a:p>
            <a:r>
              <a:rPr lang="en-US" sz="1400" dirty="0"/>
              <a:t>Go to</a:t>
            </a:r>
            <a:r>
              <a:rPr lang="en-US" sz="1400" dirty="0">
                <a:solidFill>
                  <a:schemeClr val="tx2">
                    <a:lumMod val="75000"/>
                  </a:schemeClr>
                </a:solidFill>
              </a:rPr>
              <a:t> </a:t>
            </a:r>
            <a:r>
              <a:rPr lang="en-US" sz="1400" u="sng" dirty="0">
                <a:solidFill>
                  <a:schemeClr val="tx2">
                    <a:lumMod val="75000"/>
                  </a:schemeClr>
                </a:solidFill>
              </a:rPr>
              <a:t>https://members.ahepa.org</a:t>
            </a:r>
          </a:p>
          <a:p>
            <a:r>
              <a:rPr lang="en-US" sz="1400" dirty="0"/>
              <a:t>You will be routed to the Sign-in Membership Home Page – see below screen shot</a:t>
            </a:r>
          </a:p>
          <a:p>
            <a:r>
              <a:rPr lang="en-US" sz="1400" dirty="0"/>
              <a:t>Activate your account by clicking  on “Forgot password” Link </a:t>
            </a:r>
          </a:p>
          <a:p>
            <a:endParaRPr lang="en-US" sz="1800" dirty="0"/>
          </a:p>
          <a:p>
            <a:endParaRPr lang="en-US" sz="1800" dirty="0"/>
          </a:p>
          <a:p>
            <a:endParaRPr lang="en-US" sz="1800" dirty="0"/>
          </a:p>
          <a:p>
            <a:endParaRPr lang="en-US" sz="1800" dirty="0"/>
          </a:p>
          <a:p>
            <a:endParaRPr lang="en-US" sz="1800" dirty="0"/>
          </a:p>
          <a:p>
            <a:endParaRPr lang="en-US" sz="1400" dirty="0"/>
          </a:p>
          <a:p>
            <a:endParaRPr lang="en-US" sz="1400" dirty="0"/>
          </a:p>
          <a:p>
            <a:r>
              <a:rPr lang="en-US" sz="1400" dirty="0"/>
              <a:t>A dialog box will open up – see below screen shot </a:t>
            </a:r>
          </a:p>
          <a:p>
            <a:r>
              <a:rPr lang="en-US" sz="1400" dirty="0"/>
              <a:t>At the ‘Username’ field, enter an email address and hit submit </a:t>
            </a:r>
            <a:r>
              <a:rPr lang="en-US" sz="1400" b="1" dirty="0">
                <a:solidFill>
                  <a:srgbClr val="C00000"/>
                </a:solidFill>
              </a:rPr>
              <a:t>(please note, the email address entered will be cross referenced to the email address on file at headquarters to complete your request to activate your online account)</a:t>
            </a:r>
          </a:p>
          <a:p>
            <a:endParaRPr lang="en-US" sz="1800" dirty="0"/>
          </a:p>
          <a:p>
            <a:endParaRPr lang="en-US" sz="2800" dirty="0"/>
          </a:p>
        </p:txBody>
      </p:sp>
      <p:pic>
        <p:nvPicPr>
          <p:cNvPr id="8" name="Picture 7">
            <a:extLst>
              <a:ext uri="{FF2B5EF4-FFF2-40B4-BE49-F238E27FC236}">
                <a16:creationId xmlns:a16="http://schemas.microsoft.com/office/drawing/2014/main" id="{21A618E3-7E79-4CB7-B1E0-F3EC2DA45803}"/>
              </a:ext>
            </a:extLst>
          </p:cNvPr>
          <p:cNvPicPr>
            <a:picLocks noChangeAspect="1"/>
          </p:cNvPicPr>
          <p:nvPr/>
        </p:nvPicPr>
        <p:blipFill>
          <a:blip r:embed="rId2"/>
          <a:stretch>
            <a:fillRect/>
          </a:stretch>
        </p:blipFill>
        <p:spPr>
          <a:xfrm>
            <a:off x="881948" y="4724401"/>
            <a:ext cx="4724400" cy="1904999"/>
          </a:xfrm>
          <a:prstGeom prst="rect">
            <a:avLst/>
          </a:prstGeom>
        </p:spPr>
      </p:pic>
      <p:pic>
        <p:nvPicPr>
          <p:cNvPr id="5" name="Picture 4">
            <a:extLst>
              <a:ext uri="{FF2B5EF4-FFF2-40B4-BE49-F238E27FC236}">
                <a16:creationId xmlns:a16="http://schemas.microsoft.com/office/drawing/2014/main" id="{09893BBD-CCCD-4302-A02A-A71849A24234}"/>
              </a:ext>
            </a:extLst>
          </p:cNvPr>
          <p:cNvPicPr>
            <a:picLocks noChangeAspect="1"/>
          </p:cNvPicPr>
          <p:nvPr/>
        </p:nvPicPr>
        <p:blipFill>
          <a:blip r:embed="rId3"/>
          <a:stretch>
            <a:fillRect/>
          </a:stretch>
        </p:blipFill>
        <p:spPr>
          <a:xfrm>
            <a:off x="880176" y="1752600"/>
            <a:ext cx="3652838" cy="1904999"/>
          </a:xfrm>
          <a:prstGeom prst="rect">
            <a:avLst/>
          </a:prstGeom>
        </p:spPr>
      </p:pic>
    </p:spTree>
    <p:extLst>
      <p:ext uri="{BB962C8B-B14F-4D97-AF65-F5344CB8AC3E}">
        <p14:creationId xmlns:p14="http://schemas.microsoft.com/office/powerpoint/2010/main" val="22098004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206A9-94B5-4A0A-88B7-F3AB2BAEBFDF}"/>
              </a:ext>
            </a:extLst>
          </p:cNvPr>
          <p:cNvSpPr>
            <a:spLocks noGrp="1"/>
          </p:cNvSpPr>
          <p:nvPr>
            <p:ph type="title"/>
          </p:nvPr>
        </p:nvSpPr>
        <p:spPr>
          <a:xfrm>
            <a:off x="457200" y="20053"/>
            <a:ext cx="8229600" cy="627647"/>
          </a:xfrm>
        </p:spPr>
        <p:txBody>
          <a:bodyPr>
            <a:normAutofit/>
          </a:bodyPr>
          <a:lstStyle/>
          <a:p>
            <a:r>
              <a:rPr lang="en-US" sz="2800" b="1" dirty="0">
                <a:solidFill>
                  <a:srgbClr val="002060"/>
                </a:solidFill>
                <a:latin typeface="Georgia" panose="02040502050405020303" pitchFamily="18" charset="0"/>
              </a:rPr>
              <a:t>DOWNLOADING MEMBERSHIP CARDS</a:t>
            </a:r>
            <a:endParaRPr lang="en-US" sz="2800" b="1" dirty="0"/>
          </a:p>
        </p:txBody>
      </p:sp>
      <p:sp>
        <p:nvSpPr>
          <p:cNvPr id="3" name="Content Placeholder 2">
            <a:extLst>
              <a:ext uri="{FF2B5EF4-FFF2-40B4-BE49-F238E27FC236}">
                <a16:creationId xmlns:a16="http://schemas.microsoft.com/office/drawing/2014/main" id="{131B3F16-AC86-4BC3-9366-1A3F27F8621E}"/>
              </a:ext>
            </a:extLst>
          </p:cNvPr>
          <p:cNvSpPr>
            <a:spLocks noGrp="1"/>
          </p:cNvSpPr>
          <p:nvPr>
            <p:ph idx="1"/>
          </p:nvPr>
        </p:nvSpPr>
        <p:spPr>
          <a:xfrm>
            <a:off x="493295" y="533400"/>
            <a:ext cx="8229600" cy="6248400"/>
          </a:xfrm>
        </p:spPr>
        <p:txBody>
          <a:bodyPr>
            <a:normAutofit lnSpcReduction="10000"/>
          </a:bodyPr>
          <a:lstStyle/>
          <a:p>
            <a:r>
              <a:rPr lang="en-US" sz="1600" dirty="0">
                <a:latin typeface="Georgia" panose="02040502050405020303" pitchFamily="18" charset="0"/>
              </a:rPr>
              <a:t>To print membership cards, click on the </a:t>
            </a:r>
            <a:r>
              <a:rPr lang="en-US" sz="1600" b="1" dirty="0">
                <a:latin typeface="Georgia" panose="02040502050405020303" pitchFamily="18" charset="0"/>
              </a:rPr>
              <a:t>Reports tab</a:t>
            </a:r>
            <a:r>
              <a:rPr lang="en-US" sz="1600" dirty="0">
                <a:latin typeface="Georgia" panose="02040502050405020303" pitchFamily="18" charset="0"/>
              </a:rPr>
              <a:t> on the right corner of your profile page and click on the link labeled </a:t>
            </a:r>
            <a:r>
              <a:rPr lang="en-US" sz="1600" b="1" dirty="0">
                <a:latin typeface="Georgia" panose="02040502050405020303" pitchFamily="18" charset="0"/>
              </a:rPr>
              <a:t>Membership Cards</a:t>
            </a:r>
          </a:p>
          <a:p>
            <a:endParaRPr lang="en-US" sz="1600" b="1" dirty="0">
              <a:latin typeface="Georgia" panose="02040502050405020303" pitchFamily="18" charset="0"/>
            </a:endParaRPr>
          </a:p>
          <a:p>
            <a:endParaRPr lang="en-US" sz="1600" b="1" dirty="0">
              <a:latin typeface="Georgia" panose="02040502050405020303" pitchFamily="18" charset="0"/>
            </a:endParaRPr>
          </a:p>
          <a:p>
            <a:endParaRPr lang="en-US" sz="1600" b="1" dirty="0">
              <a:latin typeface="Georgia" panose="02040502050405020303" pitchFamily="18" charset="0"/>
            </a:endParaRPr>
          </a:p>
          <a:p>
            <a:endParaRPr lang="en-US" sz="1600" b="1" dirty="0">
              <a:latin typeface="Georgia" panose="02040502050405020303" pitchFamily="18" charset="0"/>
            </a:endParaRPr>
          </a:p>
          <a:p>
            <a:endParaRPr lang="en-US" sz="1600" b="1" dirty="0">
              <a:latin typeface="Georgia" panose="02040502050405020303" pitchFamily="18" charset="0"/>
            </a:endParaRPr>
          </a:p>
          <a:p>
            <a:endParaRPr lang="en-US" sz="1600" b="1" dirty="0">
              <a:latin typeface="Georgia" panose="02040502050405020303" pitchFamily="18" charset="0"/>
            </a:endParaRPr>
          </a:p>
          <a:p>
            <a:endParaRPr lang="en-US" sz="1600" b="1" dirty="0">
              <a:latin typeface="Georgia" panose="02040502050405020303" pitchFamily="18" charset="0"/>
            </a:endParaRPr>
          </a:p>
          <a:p>
            <a:endParaRPr lang="en-US" sz="1600" b="1" dirty="0">
              <a:latin typeface="Georgia" panose="02040502050405020303" pitchFamily="18" charset="0"/>
            </a:endParaRPr>
          </a:p>
          <a:p>
            <a:endParaRPr lang="en-US" sz="1600" b="1" dirty="0">
              <a:latin typeface="Georgia" panose="02040502050405020303" pitchFamily="18" charset="0"/>
            </a:endParaRPr>
          </a:p>
          <a:p>
            <a:endParaRPr lang="en-US" sz="1600" b="1" dirty="0">
              <a:latin typeface="Georgia" panose="02040502050405020303" pitchFamily="18" charset="0"/>
            </a:endParaRPr>
          </a:p>
          <a:p>
            <a:endParaRPr lang="en-US" sz="1600" b="1" dirty="0">
              <a:latin typeface="Georgia" panose="02040502050405020303" pitchFamily="18" charset="0"/>
            </a:endParaRPr>
          </a:p>
          <a:p>
            <a:r>
              <a:rPr lang="en-US" sz="1600" dirty="0">
                <a:latin typeface="Georgia" panose="02040502050405020303" pitchFamily="18" charset="0"/>
              </a:rPr>
              <a:t>You may download cards by: </a:t>
            </a:r>
            <a:r>
              <a:rPr lang="en-US" sz="1600" b="1" dirty="0">
                <a:latin typeface="Georgia" panose="02040502050405020303" pitchFamily="18" charset="0"/>
              </a:rPr>
              <a:t>(please note: selection is one field per search)</a:t>
            </a:r>
          </a:p>
          <a:p>
            <a:r>
              <a:rPr lang="en-US" sz="1600" b="1" u="sng" dirty="0" err="1">
                <a:latin typeface="Georgia" panose="02040502050405020303" pitchFamily="18" charset="0"/>
              </a:rPr>
              <a:t>MemberID</a:t>
            </a:r>
            <a:endParaRPr lang="en-US" sz="1600" b="1" u="sng" dirty="0">
              <a:latin typeface="Georgia" panose="02040502050405020303" pitchFamily="18" charset="0"/>
            </a:endParaRPr>
          </a:p>
          <a:p>
            <a:r>
              <a:rPr lang="en-US" sz="1600" b="1" u="sng" dirty="0">
                <a:latin typeface="Georgia" panose="02040502050405020303" pitchFamily="18" charset="0"/>
              </a:rPr>
              <a:t>Check Number</a:t>
            </a:r>
          </a:p>
          <a:p>
            <a:r>
              <a:rPr lang="en-US" sz="1600" b="1" u="sng" dirty="0">
                <a:latin typeface="Georgia" panose="02040502050405020303" pitchFamily="18" charset="0"/>
              </a:rPr>
              <a:t>Transaction Date </a:t>
            </a:r>
            <a:r>
              <a:rPr lang="en-US" sz="1600" dirty="0">
                <a:latin typeface="Georgia" panose="02040502050405020303" pitchFamily="18" charset="0"/>
              </a:rPr>
              <a:t>(This option is </a:t>
            </a:r>
            <a:r>
              <a:rPr lang="en-US" sz="1600" b="1" dirty="0">
                <a:latin typeface="Georgia" panose="02040502050405020303" pitchFamily="18" charset="0"/>
              </a:rPr>
              <a:t>ONLY</a:t>
            </a:r>
            <a:r>
              <a:rPr lang="en-US" sz="1600" dirty="0">
                <a:latin typeface="Georgia" panose="02040502050405020303" pitchFamily="18" charset="0"/>
              </a:rPr>
              <a:t> for online credit card &amp; E Check payment – please enter the date payment was made online)</a:t>
            </a:r>
          </a:p>
          <a:p>
            <a:pPr marL="285750" indent="-285750"/>
            <a:r>
              <a:rPr lang="en-US" sz="1600" dirty="0">
                <a:latin typeface="Georgia" panose="02040502050405020303" pitchFamily="18" charset="0"/>
              </a:rPr>
              <a:t>Click </a:t>
            </a:r>
            <a:r>
              <a:rPr lang="en-US" sz="1600" b="1" dirty="0">
                <a:latin typeface="Georgia" panose="02040502050405020303" pitchFamily="18" charset="0"/>
              </a:rPr>
              <a:t>Run Report (you will see the print preview)</a:t>
            </a:r>
            <a:endParaRPr lang="en-US" sz="1600" dirty="0">
              <a:latin typeface="Georgia" panose="02040502050405020303" pitchFamily="18" charset="0"/>
            </a:endParaRPr>
          </a:p>
          <a:p>
            <a:pPr marL="285750" indent="-285750"/>
            <a:r>
              <a:rPr lang="en-US" sz="1600" dirty="0">
                <a:latin typeface="Georgia" panose="02040502050405020303" pitchFamily="18" charset="0"/>
              </a:rPr>
              <a:t>Click on PDF           to complete download (please make sure pop-up is enable)</a:t>
            </a:r>
          </a:p>
          <a:p>
            <a:pPr marL="285750" indent="-285750"/>
            <a:r>
              <a:rPr lang="en-US" sz="1600" b="1" dirty="0">
                <a:latin typeface="Georgia" panose="02040502050405020303" pitchFamily="18" charset="0"/>
              </a:rPr>
              <a:t>Please note: paper style (perforated template Avery 5390 or similar dimension) – please make sure to adjust your printer if necessary by going to your printer option “more settings” and on </a:t>
            </a:r>
            <a:r>
              <a:rPr lang="en-US" sz="1600" b="1" dirty="0">
                <a:effectLst/>
                <a:highlight>
                  <a:srgbClr val="FFFF00"/>
                </a:highlight>
                <a:latin typeface="Georgia" panose="02040502050405020303" pitchFamily="18" charset="0"/>
                <a:ea typeface="Calibri" panose="020F0502020204030204" pitchFamily="34" charset="0"/>
                <a:cs typeface="Times New Roman" panose="02020603050405020304" pitchFamily="18" charset="0"/>
              </a:rPr>
              <a:t>Scale</a:t>
            </a:r>
            <a:r>
              <a:rPr lang="en-US" sz="1600" b="1" dirty="0">
                <a:latin typeface="Georgia" panose="02040502050405020303" pitchFamily="18" charset="0"/>
              </a:rPr>
              <a:t>, select “Fit to printable area”</a:t>
            </a:r>
          </a:p>
        </p:txBody>
      </p:sp>
      <p:pic>
        <p:nvPicPr>
          <p:cNvPr id="7" name="Picture 6">
            <a:extLst>
              <a:ext uri="{FF2B5EF4-FFF2-40B4-BE49-F238E27FC236}">
                <a16:creationId xmlns:a16="http://schemas.microsoft.com/office/drawing/2014/main" id="{0EA9B205-60CF-4498-A0DF-1B0F912FE107}"/>
              </a:ext>
            </a:extLst>
          </p:cNvPr>
          <p:cNvPicPr>
            <a:picLocks noChangeAspect="1"/>
          </p:cNvPicPr>
          <p:nvPr/>
        </p:nvPicPr>
        <p:blipFill>
          <a:blip r:embed="rId3"/>
          <a:stretch>
            <a:fillRect/>
          </a:stretch>
        </p:blipFill>
        <p:spPr>
          <a:xfrm>
            <a:off x="528737" y="1076827"/>
            <a:ext cx="8230253" cy="2819399"/>
          </a:xfrm>
          <a:prstGeom prst="rect">
            <a:avLst/>
          </a:prstGeom>
        </p:spPr>
      </p:pic>
      <p:pic>
        <p:nvPicPr>
          <p:cNvPr id="10" name="Picture 9">
            <a:extLst>
              <a:ext uri="{FF2B5EF4-FFF2-40B4-BE49-F238E27FC236}">
                <a16:creationId xmlns:a16="http://schemas.microsoft.com/office/drawing/2014/main" id="{A57C107B-BEA1-485A-A2D4-4E6D295A72BB}"/>
              </a:ext>
            </a:extLst>
          </p:cNvPr>
          <p:cNvPicPr>
            <a:picLocks noChangeAspect="1"/>
          </p:cNvPicPr>
          <p:nvPr/>
        </p:nvPicPr>
        <p:blipFill>
          <a:blip r:embed="rId4"/>
          <a:stretch>
            <a:fillRect/>
          </a:stretch>
        </p:blipFill>
        <p:spPr>
          <a:xfrm>
            <a:off x="2133600" y="5562599"/>
            <a:ext cx="416243" cy="281762"/>
          </a:xfrm>
          <a:prstGeom prst="rect">
            <a:avLst/>
          </a:prstGeom>
        </p:spPr>
      </p:pic>
    </p:spTree>
    <p:extLst>
      <p:ext uri="{BB962C8B-B14F-4D97-AF65-F5344CB8AC3E}">
        <p14:creationId xmlns:p14="http://schemas.microsoft.com/office/powerpoint/2010/main" val="7323108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206A9-94B5-4A0A-88B7-F3AB2BAEBFDF}"/>
              </a:ext>
            </a:extLst>
          </p:cNvPr>
          <p:cNvSpPr>
            <a:spLocks noGrp="1"/>
          </p:cNvSpPr>
          <p:nvPr>
            <p:ph type="title"/>
          </p:nvPr>
        </p:nvSpPr>
        <p:spPr>
          <a:xfrm>
            <a:off x="457200" y="20053"/>
            <a:ext cx="8229600" cy="762000"/>
          </a:xfrm>
        </p:spPr>
        <p:txBody>
          <a:bodyPr>
            <a:normAutofit/>
          </a:bodyPr>
          <a:lstStyle/>
          <a:p>
            <a:r>
              <a:rPr lang="en-US" sz="2800" b="1" dirty="0">
                <a:solidFill>
                  <a:srgbClr val="002060"/>
                </a:solidFill>
                <a:latin typeface="Georgia" panose="02040502050405020303" pitchFamily="18" charset="0"/>
              </a:rPr>
              <a:t>DOWNLOADING MEMBERSHIP LABELS</a:t>
            </a:r>
            <a:endParaRPr lang="en-US" sz="2800" b="1" dirty="0"/>
          </a:p>
        </p:txBody>
      </p:sp>
      <p:sp>
        <p:nvSpPr>
          <p:cNvPr id="3" name="Content Placeholder 2">
            <a:extLst>
              <a:ext uri="{FF2B5EF4-FFF2-40B4-BE49-F238E27FC236}">
                <a16:creationId xmlns:a16="http://schemas.microsoft.com/office/drawing/2014/main" id="{131B3F16-AC86-4BC3-9366-1A3F27F8621E}"/>
              </a:ext>
            </a:extLst>
          </p:cNvPr>
          <p:cNvSpPr>
            <a:spLocks noGrp="1"/>
          </p:cNvSpPr>
          <p:nvPr>
            <p:ph idx="1"/>
          </p:nvPr>
        </p:nvSpPr>
        <p:spPr>
          <a:xfrm>
            <a:off x="282994" y="647700"/>
            <a:ext cx="8439902" cy="6134100"/>
          </a:xfrm>
        </p:spPr>
        <p:txBody>
          <a:bodyPr>
            <a:normAutofit/>
          </a:bodyPr>
          <a:lstStyle/>
          <a:p>
            <a:r>
              <a:rPr lang="en-US" sz="1600" dirty="0">
                <a:latin typeface="Georgia" panose="02040502050405020303" pitchFamily="18" charset="0"/>
              </a:rPr>
              <a:t>To print labels, click on the </a:t>
            </a:r>
            <a:r>
              <a:rPr lang="en-US" sz="1600" b="1" dirty="0">
                <a:latin typeface="Georgia" panose="02040502050405020303" pitchFamily="18" charset="0"/>
              </a:rPr>
              <a:t>Reports tab</a:t>
            </a:r>
            <a:r>
              <a:rPr lang="en-US" sz="1600" dirty="0">
                <a:latin typeface="Georgia" panose="02040502050405020303" pitchFamily="18" charset="0"/>
              </a:rPr>
              <a:t> and click on the link labeled </a:t>
            </a:r>
            <a:r>
              <a:rPr lang="en-US" sz="1600" b="1" dirty="0">
                <a:latin typeface="Georgia" panose="02040502050405020303" pitchFamily="18" charset="0"/>
              </a:rPr>
              <a:t>Chapter</a:t>
            </a:r>
            <a:r>
              <a:rPr lang="en-US" sz="1600" dirty="0">
                <a:latin typeface="Georgia" panose="02040502050405020303" pitchFamily="18" charset="0"/>
              </a:rPr>
              <a:t> </a:t>
            </a:r>
            <a:r>
              <a:rPr lang="en-US" sz="1600" b="1" dirty="0">
                <a:latin typeface="Georgia" panose="02040502050405020303" pitchFamily="18" charset="0"/>
              </a:rPr>
              <a:t>Member Label; click on Run Report to download </a:t>
            </a:r>
            <a:r>
              <a:rPr lang="en-US" sz="1600" dirty="0">
                <a:solidFill>
                  <a:srgbClr val="C00000"/>
                </a:solidFill>
                <a:latin typeface="Georgia" panose="02040502050405020303" pitchFamily="18" charset="0"/>
              </a:rPr>
              <a:t>Note: for District or National officers, to select by Chapter number, enter (3) characters. By District number enter (2) characters. For International chapters, to select by chapter (5) characters, e.g. Greece to select chapter 001, first enter ‘HJ’ followed by the (3) chapter character (HJ001) for Canada ‘CJ’ followed by the chapter number and so forth</a:t>
            </a:r>
          </a:p>
          <a:p>
            <a:endParaRPr lang="en-US" sz="1600" dirty="0">
              <a:solidFill>
                <a:srgbClr val="C00000"/>
              </a:solidFill>
              <a:latin typeface="Georgia" panose="02040502050405020303" pitchFamily="18" charset="0"/>
            </a:endParaRPr>
          </a:p>
          <a:p>
            <a:endParaRPr lang="en-US" sz="1600" dirty="0">
              <a:solidFill>
                <a:srgbClr val="C00000"/>
              </a:solidFill>
              <a:latin typeface="Georgia" panose="02040502050405020303" pitchFamily="18" charset="0"/>
            </a:endParaRPr>
          </a:p>
          <a:p>
            <a:endParaRPr lang="en-US" sz="1600" b="1" dirty="0">
              <a:latin typeface="Georgia" panose="02040502050405020303" pitchFamily="18" charset="0"/>
            </a:endParaRPr>
          </a:p>
        </p:txBody>
      </p:sp>
      <p:pic>
        <p:nvPicPr>
          <p:cNvPr id="10" name="Picture 9">
            <a:extLst>
              <a:ext uri="{FF2B5EF4-FFF2-40B4-BE49-F238E27FC236}">
                <a16:creationId xmlns:a16="http://schemas.microsoft.com/office/drawing/2014/main" id="{10323B60-65C6-3FFB-D476-3F12A8195119}"/>
              </a:ext>
            </a:extLst>
          </p:cNvPr>
          <p:cNvPicPr>
            <a:picLocks noChangeAspect="1"/>
          </p:cNvPicPr>
          <p:nvPr/>
        </p:nvPicPr>
        <p:blipFill>
          <a:blip r:embed="rId3"/>
          <a:stretch>
            <a:fillRect/>
          </a:stretch>
        </p:blipFill>
        <p:spPr>
          <a:xfrm>
            <a:off x="533400" y="2447128"/>
            <a:ext cx="8439902" cy="4229395"/>
          </a:xfrm>
          <a:prstGeom prst="rect">
            <a:avLst/>
          </a:prstGeom>
        </p:spPr>
      </p:pic>
    </p:spTree>
    <p:extLst>
      <p:ext uri="{BB962C8B-B14F-4D97-AF65-F5344CB8AC3E}">
        <p14:creationId xmlns:p14="http://schemas.microsoft.com/office/powerpoint/2010/main" val="28404941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973F2-5C18-44A1-A787-C57F28C94713}"/>
              </a:ext>
            </a:extLst>
          </p:cNvPr>
          <p:cNvSpPr>
            <a:spLocks noGrp="1"/>
          </p:cNvSpPr>
          <p:nvPr>
            <p:ph type="title"/>
          </p:nvPr>
        </p:nvSpPr>
        <p:spPr>
          <a:xfrm>
            <a:off x="342900" y="152400"/>
            <a:ext cx="8610600" cy="838200"/>
          </a:xfrm>
        </p:spPr>
        <p:txBody>
          <a:bodyPr>
            <a:noAutofit/>
          </a:bodyPr>
          <a:lstStyle/>
          <a:p>
            <a:r>
              <a:rPr lang="en-US" sz="2800" b="1" dirty="0">
                <a:solidFill>
                  <a:srgbClr val="002060"/>
                </a:solidFill>
                <a:latin typeface="Georgia" panose="02040502050405020303" pitchFamily="18" charset="0"/>
              </a:rPr>
              <a:t>REPORTS DOWNLOAD – MEMBER LABELS</a:t>
            </a:r>
            <a:endParaRPr lang="en-US" sz="2800" b="1" dirty="0"/>
          </a:p>
        </p:txBody>
      </p:sp>
      <p:sp>
        <p:nvSpPr>
          <p:cNvPr id="3" name="Content Placeholder 2">
            <a:extLst>
              <a:ext uri="{FF2B5EF4-FFF2-40B4-BE49-F238E27FC236}">
                <a16:creationId xmlns:a16="http://schemas.microsoft.com/office/drawing/2014/main" id="{6B4D7186-E49C-4A0D-9935-5C46765E6E17}"/>
              </a:ext>
            </a:extLst>
          </p:cNvPr>
          <p:cNvSpPr>
            <a:spLocks noGrp="1"/>
          </p:cNvSpPr>
          <p:nvPr>
            <p:ph idx="1"/>
          </p:nvPr>
        </p:nvSpPr>
        <p:spPr>
          <a:xfrm>
            <a:off x="457200" y="1143000"/>
            <a:ext cx="8229600" cy="5486400"/>
          </a:xfrm>
        </p:spPr>
        <p:txBody>
          <a:bodyPr>
            <a:normAutofit/>
          </a:bodyPr>
          <a:lstStyle/>
          <a:p>
            <a:pPr marL="0" indent="0">
              <a:buNone/>
            </a:pPr>
            <a:r>
              <a:rPr lang="en-US" sz="1400" dirty="0">
                <a:latin typeface="Georgia" panose="02040502050405020303" pitchFamily="18" charset="0"/>
              </a:rPr>
              <a:t>Member Labels</a:t>
            </a:r>
          </a:p>
          <a:p>
            <a:pPr marL="285750" indent="-285750"/>
            <a:r>
              <a:rPr lang="en-US" sz="1400" dirty="0">
                <a:latin typeface="Georgia" panose="02040502050405020303" pitchFamily="18" charset="0"/>
              </a:rPr>
              <a:t>Click </a:t>
            </a:r>
            <a:r>
              <a:rPr lang="en-US" sz="1400" b="1" dirty="0">
                <a:latin typeface="Georgia" panose="02040502050405020303" pitchFamily="18" charset="0"/>
              </a:rPr>
              <a:t>Run Report</a:t>
            </a:r>
            <a:r>
              <a:rPr lang="en-US" sz="1400" dirty="0">
                <a:latin typeface="Georgia" panose="02040502050405020303" pitchFamily="18" charset="0"/>
              </a:rPr>
              <a:t>; click on PDF icon for download</a:t>
            </a:r>
          </a:p>
          <a:p>
            <a:pPr marL="285750" indent="-285750"/>
            <a:r>
              <a:rPr lang="en-US" sz="1400" dirty="0">
                <a:latin typeface="Georgia" panose="02040502050405020303" pitchFamily="18" charset="0"/>
              </a:rPr>
              <a:t>Insert Avery 5160 or 5960 return labels in your printer tray and print</a:t>
            </a:r>
          </a:p>
          <a:p>
            <a:endParaRPr lang="en-US" dirty="0"/>
          </a:p>
        </p:txBody>
      </p:sp>
      <p:pic>
        <p:nvPicPr>
          <p:cNvPr id="10" name="Picture 9">
            <a:extLst>
              <a:ext uri="{FF2B5EF4-FFF2-40B4-BE49-F238E27FC236}">
                <a16:creationId xmlns:a16="http://schemas.microsoft.com/office/drawing/2014/main" id="{F1B99DCD-C0B9-3239-395C-DF7A6837F4D0}"/>
              </a:ext>
            </a:extLst>
          </p:cNvPr>
          <p:cNvPicPr>
            <a:picLocks noChangeAspect="1"/>
          </p:cNvPicPr>
          <p:nvPr/>
        </p:nvPicPr>
        <p:blipFill>
          <a:blip r:embed="rId2"/>
          <a:stretch>
            <a:fillRect/>
          </a:stretch>
        </p:blipFill>
        <p:spPr>
          <a:xfrm>
            <a:off x="457200" y="2501269"/>
            <a:ext cx="8382000" cy="4128131"/>
          </a:xfrm>
          <a:prstGeom prst="rect">
            <a:avLst/>
          </a:prstGeom>
        </p:spPr>
      </p:pic>
    </p:spTree>
    <p:extLst>
      <p:ext uri="{BB962C8B-B14F-4D97-AF65-F5344CB8AC3E}">
        <p14:creationId xmlns:p14="http://schemas.microsoft.com/office/powerpoint/2010/main" val="36144614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95A41-DED3-BB3D-C3A9-1D1D38631F45}"/>
              </a:ext>
            </a:extLst>
          </p:cNvPr>
          <p:cNvSpPr>
            <a:spLocks noGrp="1"/>
          </p:cNvSpPr>
          <p:nvPr>
            <p:ph type="title"/>
          </p:nvPr>
        </p:nvSpPr>
        <p:spPr>
          <a:xfrm>
            <a:off x="457200" y="76200"/>
            <a:ext cx="8229600" cy="914400"/>
          </a:xfrm>
        </p:spPr>
        <p:txBody>
          <a:bodyPr>
            <a:normAutofit/>
          </a:bodyPr>
          <a:lstStyle/>
          <a:p>
            <a:r>
              <a:rPr lang="en-US" sz="3200" b="1" dirty="0">
                <a:latin typeface="Georgia" panose="02040502050405020303" pitchFamily="18" charset="0"/>
              </a:rPr>
              <a:t>JOINING NEW MEMBER ONLINE</a:t>
            </a:r>
          </a:p>
        </p:txBody>
      </p:sp>
      <p:sp>
        <p:nvSpPr>
          <p:cNvPr id="3" name="Content Placeholder 2">
            <a:extLst>
              <a:ext uri="{FF2B5EF4-FFF2-40B4-BE49-F238E27FC236}">
                <a16:creationId xmlns:a16="http://schemas.microsoft.com/office/drawing/2014/main" id="{FDF72C51-3997-2DED-1551-4151C792CC63}"/>
              </a:ext>
            </a:extLst>
          </p:cNvPr>
          <p:cNvSpPr>
            <a:spLocks noGrp="1"/>
          </p:cNvSpPr>
          <p:nvPr>
            <p:ph idx="1"/>
          </p:nvPr>
        </p:nvSpPr>
        <p:spPr>
          <a:xfrm>
            <a:off x="0" y="990600"/>
            <a:ext cx="9144000" cy="5867400"/>
          </a:xfrm>
        </p:spPr>
        <p:txBody>
          <a:bodyPr/>
          <a:lstStyle/>
          <a:p>
            <a:r>
              <a:rPr lang="en-US" sz="2400" dirty="0"/>
              <a:t>Go to </a:t>
            </a:r>
            <a:r>
              <a:rPr lang="en-US" sz="2400" dirty="0">
                <a:hlinkClick r:id="rId2"/>
              </a:rPr>
              <a:t>https://ahepa.org</a:t>
            </a:r>
            <a:endParaRPr lang="en-US" sz="2400" dirty="0"/>
          </a:p>
          <a:p>
            <a:r>
              <a:rPr lang="en-US" sz="2400" dirty="0"/>
              <a:t>Click on </a:t>
            </a:r>
            <a:r>
              <a:rPr lang="en-US" sz="2400" b="1" dirty="0"/>
              <a:t>“Membership” </a:t>
            </a:r>
            <a:r>
              <a:rPr lang="en-US" sz="2400" dirty="0"/>
              <a:t>tab</a:t>
            </a:r>
          </a:p>
          <a:p>
            <a:r>
              <a:rPr lang="en-US" sz="2400" dirty="0"/>
              <a:t>Click on </a:t>
            </a:r>
            <a:r>
              <a:rPr lang="en-US" sz="2400" b="1" dirty="0"/>
              <a:t>“Start Here” </a:t>
            </a:r>
            <a:r>
              <a:rPr lang="en-US" sz="2400" dirty="0"/>
              <a:t>under </a:t>
            </a:r>
            <a:r>
              <a:rPr lang="en-US" sz="2400" b="1" dirty="0"/>
              <a:t>“Chapter” </a:t>
            </a:r>
          </a:p>
          <a:p>
            <a:r>
              <a:rPr lang="en-US" sz="2400" dirty="0"/>
              <a:t>Complete information as shown on screen.  (</a:t>
            </a:r>
            <a:r>
              <a:rPr lang="en-US" sz="2400" b="1" u="sng" dirty="0">
                <a:solidFill>
                  <a:srgbClr val="C00000"/>
                </a:solidFill>
              </a:rPr>
              <a:t>PLEASE DO NOT </a:t>
            </a:r>
            <a:r>
              <a:rPr lang="en-US" sz="2400" dirty="0"/>
              <a:t>Sign in to your personal account to join a new member)</a:t>
            </a:r>
          </a:p>
          <a:p>
            <a:r>
              <a:rPr lang="en-US" sz="2400" dirty="0"/>
              <a:t>On </a:t>
            </a:r>
            <a:r>
              <a:rPr lang="en-US" sz="2400" b="1" dirty="0"/>
              <a:t>Organization</a:t>
            </a:r>
            <a:r>
              <a:rPr lang="en-US" sz="2400" dirty="0"/>
              <a:t> field, enter chapter number. </a:t>
            </a:r>
            <a:r>
              <a:rPr lang="en-US" sz="2400" dirty="0">
                <a:solidFill>
                  <a:srgbClr val="C00000"/>
                </a:solidFill>
              </a:rPr>
              <a:t>For local</a:t>
            </a:r>
            <a:r>
              <a:rPr lang="en-US" sz="2400" dirty="0">
                <a:solidFill>
                  <a:srgbClr val="C00000"/>
                </a:solidFill>
                <a:latin typeface="Georgia" panose="02040502050405020303" pitchFamily="18" charset="0"/>
              </a:rPr>
              <a:t> chapter number, enter (3) characters-  e.g. for chapter 1 enter 001. By District number enter (2) characters – e.g. for district 1 enter 01. For International chapters, to select by chapter (5) characters, e.g. Greece to select chapter 001, first enter ‘HJ’ followed by the (3) chapter character (HJ001) for Canada ‘CJ’ followed by the (3) chapter number and so forth</a:t>
            </a:r>
          </a:p>
          <a:p>
            <a:endParaRPr lang="en-US" sz="1400" dirty="0"/>
          </a:p>
          <a:p>
            <a:endParaRPr lang="en-US" dirty="0"/>
          </a:p>
        </p:txBody>
      </p:sp>
    </p:spTree>
    <p:extLst>
      <p:ext uri="{BB962C8B-B14F-4D97-AF65-F5344CB8AC3E}">
        <p14:creationId xmlns:p14="http://schemas.microsoft.com/office/powerpoint/2010/main" val="11845468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51CF9-5589-452D-95DE-76D2CBEDB864}"/>
              </a:ext>
            </a:extLst>
          </p:cNvPr>
          <p:cNvSpPr>
            <a:spLocks noGrp="1"/>
          </p:cNvSpPr>
          <p:nvPr>
            <p:ph type="title"/>
          </p:nvPr>
        </p:nvSpPr>
        <p:spPr/>
        <p:txBody>
          <a:bodyPr/>
          <a:lstStyle/>
          <a:p>
            <a:r>
              <a:rPr lang="en-US" dirty="0"/>
              <a:t>GENERAL INFORMATION</a:t>
            </a:r>
          </a:p>
        </p:txBody>
      </p:sp>
      <p:sp>
        <p:nvSpPr>
          <p:cNvPr id="3" name="Content Placeholder 2">
            <a:extLst>
              <a:ext uri="{FF2B5EF4-FFF2-40B4-BE49-F238E27FC236}">
                <a16:creationId xmlns:a16="http://schemas.microsoft.com/office/drawing/2014/main" id="{B1DF7093-BC61-49D7-B055-1B76C893BF0B}"/>
              </a:ext>
            </a:extLst>
          </p:cNvPr>
          <p:cNvSpPr>
            <a:spLocks noGrp="1"/>
          </p:cNvSpPr>
          <p:nvPr>
            <p:ph idx="1"/>
          </p:nvPr>
        </p:nvSpPr>
        <p:spPr>
          <a:xfrm>
            <a:off x="490870" y="1600200"/>
            <a:ext cx="8229600" cy="3124200"/>
          </a:xfrm>
        </p:spPr>
        <p:txBody>
          <a:bodyPr>
            <a:normAutofit/>
          </a:bodyPr>
          <a:lstStyle/>
          <a:p>
            <a:r>
              <a:rPr lang="en-US" altLang="en-US" dirty="0"/>
              <a:t>Please feel free to contact headquarters at </a:t>
            </a:r>
            <a:r>
              <a:rPr lang="en-US" altLang="en-US" dirty="0">
                <a:hlinkClick r:id="rId2"/>
              </a:rPr>
              <a:t>membership@ahepa.org</a:t>
            </a:r>
            <a:r>
              <a:rPr lang="en-US" altLang="en-US" dirty="0"/>
              <a:t> should you have any questions</a:t>
            </a:r>
          </a:p>
          <a:p>
            <a:r>
              <a:rPr lang="en-US" altLang="en-US" dirty="0"/>
              <a:t>AHEPA Membership website: </a:t>
            </a:r>
            <a:r>
              <a:rPr lang="en-US" sz="2800" dirty="0">
                <a:hlinkClick r:id="rId3"/>
              </a:rPr>
              <a:t>https://members.ahepa.org</a:t>
            </a:r>
            <a:endParaRPr lang="en-US" sz="2800" dirty="0"/>
          </a:p>
          <a:p>
            <a:endParaRPr lang="en-US" dirty="0"/>
          </a:p>
        </p:txBody>
      </p:sp>
    </p:spTree>
    <p:extLst>
      <p:ext uri="{BB962C8B-B14F-4D97-AF65-F5344CB8AC3E}">
        <p14:creationId xmlns:p14="http://schemas.microsoft.com/office/powerpoint/2010/main" val="1797137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ln w="38100">
            <a:solidFill>
              <a:schemeClr val="tx1"/>
            </a:solidFill>
          </a:ln>
        </p:spPr>
        <p:txBody>
          <a:bodyPr>
            <a:noAutofit/>
          </a:bodyPr>
          <a:lstStyle/>
          <a:p>
            <a:r>
              <a:rPr lang="en-US" sz="3000" dirty="0">
                <a:effectLst>
                  <a:outerShdw blurRad="38100" dist="38100" dir="2700000" algn="tl">
                    <a:srgbClr val="000000">
                      <a:alpha val="43137"/>
                    </a:srgbClr>
                  </a:outerShdw>
                </a:effectLst>
              </a:rPr>
              <a:t>Q. HOW DO I ACTIVATE MY ACCOUNT CONT’D</a:t>
            </a:r>
            <a:endParaRPr lang="en-US" sz="3000" dirty="0"/>
          </a:p>
        </p:txBody>
      </p:sp>
      <p:sp>
        <p:nvSpPr>
          <p:cNvPr id="3" name="Content Placeholder 2"/>
          <p:cNvSpPr>
            <a:spLocks noGrp="1"/>
          </p:cNvSpPr>
          <p:nvPr>
            <p:ph idx="1"/>
          </p:nvPr>
        </p:nvSpPr>
        <p:spPr>
          <a:xfrm>
            <a:off x="457200" y="1295400"/>
            <a:ext cx="8229600" cy="5181600"/>
          </a:xfrm>
        </p:spPr>
        <p:txBody>
          <a:bodyPr/>
          <a:lstStyle/>
          <a:p>
            <a:r>
              <a:rPr lang="en-US" dirty="0"/>
              <a:t>Once your email address is submitted, the system validates the address</a:t>
            </a:r>
          </a:p>
          <a:p>
            <a:r>
              <a:rPr lang="en-US" dirty="0"/>
              <a:t>Please check your email inbox on instructions for resetting password.</a:t>
            </a:r>
          </a:p>
        </p:txBody>
      </p:sp>
      <p:pic>
        <p:nvPicPr>
          <p:cNvPr id="6" name="Picture 5">
            <a:extLst>
              <a:ext uri="{FF2B5EF4-FFF2-40B4-BE49-F238E27FC236}">
                <a16:creationId xmlns:a16="http://schemas.microsoft.com/office/drawing/2014/main" id="{A5D1AEC1-D892-456E-833F-B32AF748936D}"/>
              </a:ext>
            </a:extLst>
          </p:cNvPr>
          <p:cNvPicPr>
            <a:picLocks noChangeAspect="1"/>
          </p:cNvPicPr>
          <p:nvPr/>
        </p:nvPicPr>
        <p:blipFill>
          <a:blip r:embed="rId2"/>
          <a:stretch>
            <a:fillRect/>
          </a:stretch>
        </p:blipFill>
        <p:spPr>
          <a:xfrm>
            <a:off x="457200" y="3581400"/>
            <a:ext cx="8229600" cy="2661720"/>
          </a:xfrm>
          <a:prstGeom prst="rect">
            <a:avLst/>
          </a:prstGeom>
        </p:spPr>
      </p:pic>
    </p:spTree>
    <p:extLst>
      <p:ext uri="{BB962C8B-B14F-4D97-AF65-F5344CB8AC3E}">
        <p14:creationId xmlns:p14="http://schemas.microsoft.com/office/powerpoint/2010/main" val="46398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ln w="38100">
            <a:solidFill>
              <a:schemeClr val="tx1"/>
            </a:solidFill>
          </a:ln>
        </p:spPr>
        <p:txBody>
          <a:bodyPr>
            <a:normAutofit/>
          </a:bodyPr>
          <a:lstStyle/>
          <a:p>
            <a:r>
              <a:rPr lang="en-US" sz="3000" dirty="0">
                <a:effectLst>
                  <a:outerShdw blurRad="38100" dist="38100" dir="2700000" algn="tl">
                    <a:srgbClr val="000000">
                      <a:alpha val="43137"/>
                    </a:srgbClr>
                  </a:outerShdw>
                </a:effectLst>
              </a:rPr>
              <a:t>Q. HOW DO I ACTIVATE MY ACCOUNT CONT’D</a:t>
            </a:r>
            <a:endParaRPr lang="en-US" sz="3000" dirty="0"/>
          </a:p>
        </p:txBody>
      </p:sp>
      <p:sp>
        <p:nvSpPr>
          <p:cNvPr id="3" name="Content Placeholder 2"/>
          <p:cNvSpPr>
            <a:spLocks noGrp="1"/>
          </p:cNvSpPr>
          <p:nvPr>
            <p:ph idx="1"/>
          </p:nvPr>
        </p:nvSpPr>
        <p:spPr>
          <a:xfrm>
            <a:off x="457200" y="1600200"/>
            <a:ext cx="8229600" cy="5181600"/>
          </a:xfrm>
        </p:spPr>
        <p:txBody>
          <a:bodyPr/>
          <a:lstStyle/>
          <a:p>
            <a:r>
              <a:rPr lang="en-US" sz="2800" dirty="0"/>
              <a:t>Click on the link as provided to reset your password.</a:t>
            </a:r>
          </a:p>
          <a:p>
            <a:endParaRPr lang="en-US" dirty="0"/>
          </a:p>
        </p:txBody>
      </p:sp>
      <p:pic>
        <p:nvPicPr>
          <p:cNvPr id="6" name="Picture 5">
            <a:extLst>
              <a:ext uri="{FF2B5EF4-FFF2-40B4-BE49-F238E27FC236}">
                <a16:creationId xmlns:a16="http://schemas.microsoft.com/office/drawing/2014/main" id="{AD93B2C2-9D1D-4EED-AA6F-4A26B9197806}"/>
              </a:ext>
            </a:extLst>
          </p:cNvPr>
          <p:cNvPicPr>
            <a:picLocks noChangeAspect="1"/>
          </p:cNvPicPr>
          <p:nvPr/>
        </p:nvPicPr>
        <p:blipFill>
          <a:blip r:embed="rId2"/>
          <a:stretch>
            <a:fillRect/>
          </a:stretch>
        </p:blipFill>
        <p:spPr>
          <a:xfrm>
            <a:off x="457200" y="2514600"/>
            <a:ext cx="8349342" cy="3276600"/>
          </a:xfrm>
          <a:prstGeom prst="rect">
            <a:avLst/>
          </a:prstGeom>
        </p:spPr>
      </p:pic>
    </p:spTree>
    <p:extLst>
      <p:ext uri="{BB962C8B-B14F-4D97-AF65-F5344CB8AC3E}">
        <p14:creationId xmlns:p14="http://schemas.microsoft.com/office/powerpoint/2010/main" val="2818277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73954-E034-4ABB-B179-6E15BA87818D}"/>
              </a:ext>
            </a:extLst>
          </p:cNvPr>
          <p:cNvSpPr>
            <a:spLocks noGrp="1"/>
          </p:cNvSpPr>
          <p:nvPr>
            <p:ph type="title"/>
          </p:nvPr>
        </p:nvSpPr>
        <p:spPr>
          <a:noFill/>
        </p:spPr>
        <p:style>
          <a:lnRef idx="2">
            <a:schemeClr val="dk1"/>
          </a:lnRef>
          <a:fillRef idx="1">
            <a:schemeClr val="lt1"/>
          </a:fillRef>
          <a:effectRef idx="0">
            <a:schemeClr val="dk1"/>
          </a:effectRef>
          <a:fontRef idx="minor">
            <a:schemeClr val="dk1"/>
          </a:fontRef>
        </p:style>
        <p:txBody>
          <a:bodyPr>
            <a:normAutofit/>
          </a:bodyPr>
          <a:lstStyle/>
          <a:p>
            <a:r>
              <a:rPr lang="en-US" sz="3200" b="1" dirty="0"/>
              <a:t>Q. UNABLE TO LOGIN (SYSTEM NOT RECOGNIZING MY EMAIL)</a:t>
            </a:r>
          </a:p>
        </p:txBody>
      </p:sp>
      <p:sp>
        <p:nvSpPr>
          <p:cNvPr id="3" name="Content Placeholder 2">
            <a:extLst>
              <a:ext uri="{FF2B5EF4-FFF2-40B4-BE49-F238E27FC236}">
                <a16:creationId xmlns:a16="http://schemas.microsoft.com/office/drawing/2014/main" id="{42E720BE-665C-47B9-8CF1-6DFE05DBFF6A}"/>
              </a:ext>
            </a:extLst>
          </p:cNvPr>
          <p:cNvSpPr>
            <a:spLocks noGrp="1"/>
          </p:cNvSpPr>
          <p:nvPr>
            <p:ph idx="1"/>
          </p:nvPr>
        </p:nvSpPr>
        <p:spPr>
          <a:xfrm>
            <a:off x="457200" y="1600200"/>
            <a:ext cx="8229600" cy="5181600"/>
          </a:xfrm>
        </p:spPr>
        <p:txBody>
          <a:bodyPr>
            <a:normAutofit/>
          </a:bodyPr>
          <a:lstStyle/>
          <a:p>
            <a:r>
              <a:rPr lang="en-US" sz="2000" dirty="0"/>
              <a:t>Please email </a:t>
            </a:r>
            <a:r>
              <a:rPr lang="en-US" sz="2000" dirty="0">
                <a:hlinkClick r:id="rId3"/>
              </a:rPr>
              <a:t>membership@ahepa.org</a:t>
            </a:r>
            <a:r>
              <a:rPr lang="en-US" sz="2000" dirty="0"/>
              <a:t> and provide your current email address and membership ID.  Once email has been updated in the system, you will receive an email to re-activate your account by going to the Sign-in home page – see below screen shot, click the ‘</a:t>
            </a:r>
            <a:r>
              <a:rPr lang="en-US" sz="2000" b="1" u="sng" dirty="0"/>
              <a:t>Forgot password</a:t>
            </a:r>
            <a:r>
              <a:rPr lang="en-US" sz="2000" dirty="0"/>
              <a:t>’ link (follow instructions as provided on screen)</a:t>
            </a:r>
          </a:p>
          <a:p>
            <a:endParaRPr lang="en-US" sz="2800" dirty="0"/>
          </a:p>
          <a:p>
            <a:endParaRPr lang="en-US" sz="2800" dirty="0"/>
          </a:p>
        </p:txBody>
      </p:sp>
      <p:pic>
        <p:nvPicPr>
          <p:cNvPr id="7" name="Picture 6">
            <a:extLst>
              <a:ext uri="{FF2B5EF4-FFF2-40B4-BE49-F238E27FC236}">
                <a16:creationId xmlns:a16="http://schemas.microsoft.com/office/drawing/2014/main" id="{62023390-0490-47B2-8234-929F63D60A35}"/>
              </a:ext>
            </a:extLst>
          </p:cNvPr>
          <p:cNvPicPr>
            <a:picLocks noChangeAspect="1"/>
          </p:cNvPicPr>
          <p:nvPr/>
        </p:nvPicPr>
        <p:blipFill>
          <a:blip r:embed="rId4"/>
          <a:stretch>
            <a:fillRect/>
          </a:stretch>
        </p:blipFill>
        <p:spPr>
          <a:xfrm>
            <a:off x="304800" y="3153650"/>
            <a:ext cx="8382000" cy="3429000"/>
          </a:xfrm>
          <a:prstGeom prst="rect">
            <a:avLst/>
          </a:prstGeom>
        </p:spPr>
      </p:pic>
    </p:spTree>
    <p:extLst>
      <p:ext uri="{BB962C8B-B14F-4D97-AF65-F5344CB8AC3E}">
        <p14:creationId xmlns:p14="http://schemas.microsoft.com/office/powerpoint/2010/main" val="10868262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B88A098A-2443-457D-B913-9CFA9E8029D1}"/>
              </a:ext>
            </a:extLst>
          </p:cNvPr>
          <p:cNvSpPr>
            <a:spLocks noGrp="1"/>
          </p:cNvSpPr>
          <p:nvPr>
            <p:ph type="title"/>
          </p:nvPr>
        </p:nvSpPr>
        <p:spPr>
          <a:xfrm>
            <a:off x="457200" y="275808"/>
            <a:ext cx="8229600" cy="1009650"/>
          </a:xfrm>
          <a:ln>
            <a:solidFill>
              <a:schemeClr val="tx1"/>
            </a:solidFill>
          </a:ln>
        </p:spPr>
        <p:txBody>
          <a:bodyPr/>
          <a:lstStyle/>
          <a:p>
            <a:pPr eaLnBrk="1" hangingPunct="1">
              <a:defRPr/>
            </a:pPr>
            <a:r>
              <a:rPr lang="en-US" altLang="en-US" sz="2800" b="1" dirty="0">
                <a:latin typeface="Calibri" panose="020F0502020204030204" pitchFamily="34" charset="0"/>
                <a:cs typeface="Calibri" panose="020F0502020204030204" pitchFamily="34" charset="0"/>
              </a:rPr>
              <a:t>FOR CHAPTER OFFICERS: GENERAL INFORMATION ON INITIATING/REINSTATING MEMBER ONLINE</a:t>
            </a:r>
          </a:p>
        </p:txBody>
      </p:sp>
      <p:sp>
        <p:nvSpPr>
          <p:cNvPr id="16387" name="Content Placeholder 2">
            <a:extLst>
              <a:ext uri="{FF2B5EF4-FFF2-40B4-BE49-F238E27FC236}">
                <a16:creationId xmlns:a16="http://schemas.microsoft.com/office/drawing/2014/main" id="{B18C122C-CA46-4D1F-86E3-4D80DB84D970}"/>
              </a:ext>
            </a:extLst>
          </p:cNvPr>
          <p:cNvSpPr>
            <a:spLocks noGrp="1"/>
          </p:cNvSpPr>
          <p:nvPr>
            <p:ph idx="1"/>
          </p:nvPr>
        </p:nvSpPr>
        <p:spPr>
          <a:xfrm>
            <a:off x="457200" y="1447800"/>
            <a:ext cx="8229600" cy="4525962"/>
          </a:xfrm>
        </p:spPr>
        <p:txBody>
          <a:bodyPr/>
          <a:lstStyle/>
          <a:p>
            <a:pPr eaLnBrk="1" hangingPunct="1">
              <a:buFont typeface="Wingdings" panose="05000000000000000000" pitchFamily="2" charset="2"/>
              <a:buChar char="ü"/>
              <a:defRPr/>
            </a:pPr>
            <a:r>
              <a:rPr lang="en-US" altLang="en-US" sz="2400" dirty="0">
                <a:latin typeface="Georgia" panose="02040502050405020303" pitchFamily="18" charset="0"/>
              </a:rPr>
              <a:t>For chapters whose members were initiated online, in order for “Membership Certificates” to be mailed, endorsed application forms </a:t>
            </a:r>
            <a:r>
              <a:rPr lang="en-US" altLang="en-US" sz="2400" b="1" u="sng" dirty="0">
                <a:latin typeface="Georgia" panose="02040502050405020303" pitchFamily="18" charset="0"/>
              </a:rPr>
              <a:t>MUST</a:t>
            </a:r>
            <a:r>
              <a:rPr lang="en-US" altLang="en-US" sz="2400" dirty="0">
                <a:latin typeface="Georgia" panose="02040502050405020303" pitchFamily="18" charset="0"/>
              </a:rPr>
              <a:t> be mailed to Headquarters (1909 Q St., NW, Ste 500, Washington, DC 20009) </a:t>
            </a:r>
            <a:r>
              <a:rPr lang="en-US" altLang="en-US" sz="2400" b="1" u="sng" dirty="0">
                <a:latin typeface="Georgia" panose="02040502050405020303" pitchFamily="18" charset="0"/>
              </a:rPr>
              <a:t>OR</a:t>
            </a:r>
            <a:r>
              <a:rPr lang="en-US" altLang="en-US" sz="2400" dirty="0">
                <a:latin typeface="Georgia" panose="02040502050405020303" pitchFamily="18" charset="0"/>
              </a:rPr>
              <a:t> emailed to membership@ahepa.org.</a:t>
            </a:r>
          </a:p>
        </p:txBody>
      </p:sp>
    </p:spTree>
    <p:extLst>
      <p:ext uri="{BB962C8B-B14F-4D97-AF65-F5344CB8AC3E}">
        <p14:creationId xmlns:p14="http://schemas.microsoft.com/office/powerpoint/2010/main" val="2187743607"/>
      </p:ext>
    </p:extLst>
  </p:cSld>
  <p:clrMapOvr>
    <a:masterClrMapping/>
  </p:clrMapOvr>
  <mc:AlternateContent xmlns:mc="http://schemas.openxmlformats.org/markup-compatibility/2006" xmlns:p14="http://schemas.microsoft.com/office/powerpoint/2010/main">
    <mc:Choice Requires="p14">
      <p:transition spd="slow" p14:dur="2000" advTm="25696"/>
    </mc:Choice>
    <mc:Fallback xmlns="">
      <p:transition spd="slow" advTm="25696"/>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304800"/>
            <a:ext cx="6019800" cy="685800"/>
          </a:xfrm>
        </p:spPr>
        <p:txBody>
          <a:bodyPr>
            <a:normAutofit/>
          </a:bodyPr>
          <a:lstStyle/>
          <a:p>
            <a:r>
              <a:rPr lang="en-US" dirty="0"/>
              <a:t>Q: CAN HEADQUARTERS COLLECT CHAPTER DUES?</a:t>
            </a:r>
          </a:p>
        </p:txBody>
      </p:sp>
      <p:sp>
        <p:nvSpPr>
          <p:cNvPr id="4" name="Text Placeholder 3"/>
          <p:cNvSpPr>
            <a:spLocks noGrp="1"/>
          </p:cNvSpPr>
          <p:nvPr>
            <p:ph type="body" sz="half" idx="2"/>
          </p:nvPr>
        </p:nvSpPr>
        <p:spPr>
          <a:xfrm>
            <a:off x="1676400" y="1219200"/>
            <a:ext cx="5715000" cy="4191000"/>
          </a:xfrm>
        </p:spPr>
        <p:txBody>
          <a:bodyPr>
            <a:normAutofit/>
          </a:bodyPr>
          <a:lstStyle/>
          <a:p>
            <a:pPr marL="285750" indent="-285750">
              <a:buFont typeface="Arial" panose="020B0604020202020204" pitchFamily="34" charset="0"/>
              <a:buChar char="•"/>
            </a:pPr>
            <a:r>
              <a:rPr lang="en-US" sz="1900" dirty="0"/>
              <a:t>According to the IRS, we are a 501(c)(10) operating under a lodge system. </a:t>
            </a:r>
          </a:p>
          <a:p>
            <a:pPr marL="285750" indent="-285750">
              <a:buFont typeface="Arial" panose="020B0604020202020204" pitchFamily="34" charset="0"/>
              <a:buChar char="•"/>
            </a:pPr>
            <a:r>
              <a:rPr lang="en-US" sz="1900" dirty="0"/>
              <a:t>If Headquarters is to collect chapter and district dues at varied amounts, we would not be operating under a lodge system and would therefore lose our exemption as a 501(c)(10) organization.</a:t>
            </a:r>
          </a:p>
          <a:p>
            <a:pPr marL="285750" indent="-285750">
              <a:buFont typeface="Arial" panose="020B0604020202020204" pitchFamily="34" charset="0"/>
              <a:buChar char="•"/>
            </a:pPr>
            <a:r>
              <a:rPr lang="en-US" sz="1900" dirty="0"/>
              <a:t>However, if Chapters were to agree on a fixed amount for membership dues, Headquarters would be able to collect the chapter amount and issue the chapter’s portion back to the chapter.</a:t>
            </a:r>
          </a:p>
          <a:p>
            <a:endParaRPr lang="en-US" dirty="0"/>
          </a:p>
        </p:txBody>
      </p:sp>
      <p:sp>
        <p:nvSpPr>
          <p:cNvPr id="3" name="Slide Number Placeholder 2"/>
          <p:cNvSpPr>
            <a:spLocks noGrp="1"/>
          </p:cNvSpPr>
          <p:nvPr>
            <p:ph type="sldNum" sz="quarter" idx="12"/>
          </p:nvPr>
        </p:nvSpPr>
        <p:spPr/>
        <p:txBody>
          <a:bodyPr/>
          <a:lstStyle/>
          <a:p>
            <a:fld id="{5F5621C5-BE54-45EB-A814-19E8A2D60E7A}" type="slidenum">
              <a:rPr lang="en-US" smtClean="0"/>
              <a:t>7</a:t>
            </a:fld>
            <a:endParaRPr lang="en-US"/>
          </a:p>
        </p:txBody>
      </p:sp>
    </p:spTree>
    <p:extLst>
      <p:ext uri="{BB962C8B-B14F-4D97-AF65-F5344CB8AC3E}">
        <p14:creationId xmlns:p14="http://schemas.microsoft.com/office/powerpoint/2010/main" val="1272724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5288B131-A790-42CC-8861-DF715DA1CFB3}"/>
              </a:ext>
            </a:extLst>
          </p:cNvPr>
          <p:cNvSpPr>
            <a:spLocks noGrp="1"/>
          </p:cNvSpPr>
          <p:nvPr>
            <p:ph type="title"/>
          </p:nvPr>
        </p:nvSpPr>
        <p:spPr>
          <a:xfrm>
            <a:off x="546100" y="250825"/>
            <a:ext cx="8059738" cy="630238"/>
          </a:xfrm>
        </p:spPr>
        <p:txBody>
          <a:bodyPr>
            <a:normAutofit/>
          </a:bodyPr>
          <a:lstStyle/>
          <a:p>
            <a:pPr algn="ctr" eaLnBrk="1" hangingPunct="1">
              <a:defRPr/>
            </a:pPr>
            <a:r>
              <a:rPr lang="en-US" altLang="en-US" sz="2400" dirty="0">
                <a:solidFill>
                  <a:schemeClr val="tx2">
                    <a:lumMod val="75000"/>
                  </a:schemeClr>
                </a:solidFill>
                <a:latin typeface="Georgia" panose="02040502050405020303" pitchFamily="18" charset="0"/>
              </a:rPr>
              <a:t>CHAPTER DUES PAYMENT PROCESS</a:t>
            </a:r>
          </a:p>
        </p:txBody>
      </p:sp>
      <p:sp>
        <p:nvSpPr>
          <p:cNvPr id="19459" name="Text Placeholder 3">
            <a:extLst>
              <a:ext uri="{FF2B5EF4-FFF2-40B4-BE49-F238E27FC236}">
                <a16:creationId xmlns:a16="http://schemas.microsoft.com/office/drawing/2014/main" id="{5C56A1F8-F8E5-4805-82BD-7B52DF2166FF}"/>
              </a:ext>
            </a:extLst>
          </p:cNvPr>
          <p:cNvSpPr>
            <a:spLocks noGrp="1"/>
          </p:cNvSpPr>
          <p:nvPr>
            <p:ph type="body" sz="half" idx="2"/>
          </p:nvPr>
        </p:nvSpPr>
        <p:spPr>
          <a:xfrm>
            <a:off x="878681" y="1063830"/>
            <a:ext cx="7386637" cy="841170"/>
          </a:xfrm>
        </p:spPr>
        <p:txBody>
          <a:bodyPr>
            <a:normAutofit/>
          </a:bodyPr>
          <a:lstStyle/>
          <a:p>
            <a:pPr eaLnBrk="1" hangingPunct="1">
              <a:buFont typeface="Wingdings" panose="05000000000000000000" pitchFamily="2" charset="2"/>
              <a:buChar char="Ø"/>
            </a:pPr>
            <a:r>
              <a:rPr lang="en-US" altLang="en-US" dirty="0">
                <a:latin typeface="Georgia" panose="02040502050405020303" pitchFamily="18" charset="0"/>
              </a:rPr>
              <a:t>If you are a chapter officer, use your login credentials to log in to your member page</a:t>
            </a:r>
          </a:p>
          <a:p>
            <a:pPr eaLnBrk="1" hangingPunct="1">
              <a:buFont typeface="Wingdings" panose="05000000000000000000" pitchFamily="2" charset="2"/>
              <a:buChar char="Ø"/>
            </a:pPr>
            <a:r>
              <a:rPr lang="en-US" altLang="en-US" dirty="0">
                <a:latin typeface="Georgia" panose="02040502050405020303" pitchFamily="18" charset="0"/>
              </a:rPr>
              <a:t>Click on the </a:t>
            </a:r>
            <a:r>
              <a:rPr lang="en-US" altLang="en-US" b="1" i="1" dirty="0">
                <a:latin typeface="Georgia" panose="02040502050405020303" pitchFamily="18" charset="0"/>
              </a:rPr>
              <a:t>“Chapter Group Payment”</a:t>
            </a:r>
            <a:r>
              <a:rPr lang="en-US" altLang="en-US" i="1" dirty="0">
                <a:latin typeface="Georgia" panose="02040502050405020303" pitchFamily="18" charset="0"/>
              </a:rPr>
              <a:t> </a:t>
            </a:r>
            <a:r>
              <a:rPr lang="en-US" altLang="en-US" dirty="0">
                <a:latin typeface="Georgia" panose="02040502050405020303" pitchFamily="18" charset="0"/>
              </a:rPr>
              <a:t>tab and click on the </a:t>
            </a:r>
            <a:r>
              <a:rPr lang="en-US" altLang="en-US" b="1" dirty="0">
                <a:latin typeface="Georgia" panose="02040502050405020303" pitchFamily="18" charset="0"/>
              </a:rPr>
              <a:t>Chapter Name</a:t>
            </a:r>
          </a:p>
        </p:txBody>
      </p:sp>
      <p:pic>
        <p:nvPicPr>
          <p:cNvPr id="4" name="Picture 3">
            <a:extLst>
              <a:ext uri="{FF2B5EF4-FFF2-40B4-BE49-F238E27FC236}">
                <a16:creationId xmlns:a16="http://schemas.microsoft.com/office/drawing/2014/main" id="{8FE9E51D-064D-49E5-9852-5D1C50A3A4B2}"/>
              </a:ext>
            </a:extLst>
          </p:cNvPr>
          <p:cNvPicPr>
            <a:picLocks noChangeAspect="1"/>
          </p:cNvPicPr>
          <p:nvPr/>
        </p:nvPicPr>
        <p:blipFill>
          <a:blip r:embed="rId3"/>
          <a:stretch>
            <a:fillRect/>
          </a:stretch>
        </p:blipFill>
        <p:spPr>
          <a:xfrm>
            <a:off x="381000" y="1676400"/>
            <a:ext cx="7724775" cy="3735106"/>
          </a:xfrm>
          <a:prstGeom prst="rect">
            <a:avLst/>
          </a:prstGeom>
        </p:spPr>
      </p:pic>
    </p:spTree>
    <p:extLst>
      <p:ext uri="{BB962C8B-B14F-4D97-AF65-F5344CB8AC3E}">
        <p14:creationId xmlns:p14="http://schemas.microsoft.com/office/powerpoint/2010/main" val="2042717739"/>
      </p:ext>
    </p:extLst>
  </p:cSld>
  <p:clrMapOvr>
    <a:masterClrMapping/>
  </p:clrMapOvr>
  <mc:AlternateContent xmlns:mc="http://schemas.openxmlformats.org/markup-compatibility/2006" xmlns:p14="http://schemas.microsoft.com/office/powerpoint/2010/main">
    <mc:Choice Requires="p14">
      <p:transition spd="slow" p14:dur="2000" advTm="10910"/>
    </mc:Choice>
    <mc:Fallback xmlns="">
      <p:transition spd="slow" advTm="1091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BBF36-FA0A-430C-9581-03E497FD288B}"/>
              </a:ext>
            </a:extLst>
          </p:cNvPr>
          <p:cNvSpPr>
            <a:spLocks noGrp="1"/>
          </p:cNvSpPr>
          <p:nvPr>
            <p:ph type="title"/>
          </p:nvPr>
        </p:nvSpPr>
        <p:spPr>
          <a:xfrm>
            <a:off x="457200" y="152400"/>
            <a:ext cx="8229600" cy="762000"/>
          </a:xfrm>
        </p:spPr>
        <p:txBody>
          <a:bodyPr>
            <a:noAutofit/>
          </a:bodyPr>
          <a:lstStyle/>
          <a:p>
            <a:r>
              <a:rPr lang="en-US" altLang="en-US" sz="2400" b="1" dirty="0">
                <a:solidFill>
                  <a:schemeClr val="tx2">
                    <a:lumMod val="75000"/>
                  </a:schemeClr>
                </a:solidFill>
                <a:latin typeface="Georgia" panose="02040502050405020303" pitchFamily="18" charset="0"/>
              </a:rPr>
              <a:t>CHAPTER DUES PAYMENT PROCESS - CONT’D</a:t>
            </a:r>
            <a:endParaRPr lang="en-US" sz="2400" b="1" dirty="0"/>
          </a:p>
        </p:txBody>
      </p:sp>
      <p:sp>
        <p:nvSpPr>
          <p:cNvPr id="4" name="Text Placeholder 3">
            <a:extLst>
              <a:ext uri="{FF2B5EF4-FFF2-40B4-BE49-F238E27FC236}">
                <a16:creationId xmlns:a16="http://schemas.microsoft.com/office/drawing/2014/main" id="{F7A3B7A1-2B40-4CDB-82D3-95AEC6B33D28}"/>
              </a:ext>
            </a:extLst>
          </p:cNvPr>
          <p:cNvSpPr txBox="1">
            <a:spLocks/>
          </p:cNvSpPr>
          <p:nvPr/>
        </p:nvSpPr>
        <p:spPr>
          <a:xfrm>
            <a:off x="762000" y="914400"/>
            <a:ext cx="7386637" cy="51479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Wingdings" panose="05000000000000000000" pitchFamily="2" charset="2"/>
              <a:buChar char="Ø"/>
            </a:pPr>
            <a:r>
              <a:rPr lang="en-US" altLang="en-US" sz="2000" dirty="0">
                <a:latin typeface="Georgia" panose="02040502050405020303" pitchFamily="18" charset="0"/>
              </a:rPr>
              <a:t>Click on “Pay Members Invoice”</a:t>
            </a:r>
          </a:p>
        </p:txBody>
      </p:sp>
      <p:pic>
        <p:nvPicPr>
          <p:cNvPr id="8" name="Picture 7">
            <a:extLst>
              <a:ext uri="{FF2B5EF4-FFF2-40B4-BE49-F238E27FC236}">
                <a16:creationId xmlns:a16="http://schemas.microsoft.com/office/drawing/2014/main" id="{47A04B43-B9A7-4CB7-A3C2-645D3EF4E3FB}"/>
              </a:ext>
            </a:extLst>
          </p:cNvPr>
          <p:cNvPicPr>
            <a:picLocks noChangeAspect="1"/>
          </p:cNvPicPr>
          <p:nvPr/>
        </p:nvPicPr>
        <p:blipFill>
          <a:blip r:embed="rId2"/>
          <a:stretch>
            <a:fillRect/>
          </a:stretch>
        </p:blipFill>
        <p:spPr>
          <a:xfrm>
            <a:off x="430619" y="1429193"/>
            <a:ext cx="7858125" cy="3124200"/>
          </a:xfrm>
          <a:prstGeom prst="rect">
            <a:avLst/>
          </a:prstGeom>
        </p:spPr>
      </p:pic>
    </p:spTree>
    <p:extLst>
      <p:ext uri="{BB962C8B-B14F-4D97-AF65-F5344CB8AC3E}">
        <p14:creationId xmlns:p14="http://schemas.microsoft.com/office/powerpoint/2010/main" val="4117871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4118</TotalTime>
  <Words>1803</Words>
  <Application>Microsoft Office PowerPoint</Application>
  <PresentationFormat>On-screen Show (4:3)</PresentationFormat>
  <Paragraphs>129</Paragraphs>
  <Slides>24</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Georgia</vt:lpstr>
      <vt:lpstr>Wingdings</vt:lpstr>
      <vt:lpstr>Office Theme</vt:lpstr>
      <vt:lpstr> A Guide to AHEPA Online Membership Presented by  Rosalind N. Ofuokwu, MBA-Director of Membership  </vt:lpstr>
      <vt:lpstr>Q. HOW DO I ACTIVATE MY ACCOUNT</vt:lpstr>
      <vt:lpstr>Q. HOW DO I ACTIVATE MY ACCOUNT CONT’D</vt:lpstr>
      <vt:lpstr>Q. HOW DO I ACTIVATE MY ACCOUNT CONT’D</vt:lpstr>
      <vt:lpstr>Q. UNABLE TO LOGIN (SYSTEM NOT RECOGNIZING MY EMAIL)</vt:lpstr>
      <vt:lpstr>FOR CHAPTER OFFICERS: GENERAL INFORMATION ON INITIATING/REINSTATING MEMBER ONLINE</vt:lpstr>
      <vt:lpstr>Q: CAN HEADQUARTERS COLLECT CHAPTER DUES?</vt:lpstr>
      <vt:lpstr>CHAPTER DUES PAYMENT PROCESS</vt:lpstr>
      <vt:lpstr>CHAPTER DUES PAYMENT PROCESS - CONT’D</vt:lpstr>
      <vt:lpstr>CHAPTER DUES PAYMENT PROCESS - CONT’D</vt:lpstr>
      <vt:lpstr>CHAPTER DUES PAYMENT PROCESS - CONT’D</vt:lpstr>
      <vt:lpstr>PAYING BACK DUES &amp; OFFICER ACCESS</vt:lpstr>
      <vt:lpstr>MANAGING MEMBER INFORMATION (Chapter Officers)</vt:lpstr>
      <vt:lpstr>MEMBER PROFILE – ABOUT ME TAB</vt:lpstr>
      <vt:lpstr>MEMBER PROFILE – HISTORY TAB</vt:lpstr>
      <vt:lpstr>DOWNLOADING REPORTS AND MORE</vt:lpstr>
      <vt:lpstr>EXPORTING THE REPORT TO DOWNLOAD</vt:lpstr>
      <vt:lpstr>DOWNLOADING DELINQUET ROSTERS</vt:lpstr>
      <vt:lpstr>EXPORTING/PRINT THE CHAPTER BILLING</vt:lpstr>
      <vt:lpstr>DOWNLOADING MEMBERSHIP CARDS</vt:lpstr>
      <vt:lpstr>DOWNLOADING MEMBERSHIP LABELS</vt:lpstr>
      <vt:lpstr>REPORTS DOWNLOAD – MEMBER LABELS</vt:lpstr>
      <vt:lpstr>JOINING NEW MEMBER ONLINE</vt:lpstr>
      <vt:lpstr>GENERAL INFORMATION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AHEPA ONLINE MEMBERSHIP TUTORIAL Presented by Rosalind N. Ofuokwu, MBA Contact (questions/inquiries): membership@ahepa.org</dc:title>
  <dc:creator>office computer</dc:creator>
  <cp:lastModifiedBy>Rosalind Ofuokwu</cp:lastModifiedBy>
  <cp:revision>142</cp:revision>
  <dcterms:created xsi:type="dcterms:W3CDTF">2016-06-27T16:19:44Z</dcterms:created>
  <dcterms:modified xsi:type="dcterms:W3CDTF">2022-10-25T17:59:07Z</dcterms:modified>
</cp:coreProperties>
</file>